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78" r:id="rId5"/>
    <p:sldId id="259" r:id="rId6"/>
    <p:sldId id="262" r:id="rId7"/>
    <p:sldId id="277" r:id="rId8"/>
    <p:sldId id="275" r:id="rId9"/>
    <p:sldId id="264" r:id="rId1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94660"/>
  </p:normalViewPr>
  <p:slideViewPr>
    <p:cSldViewPr snapToGrid="0">
      <p:cViewPr varScale="1">
        <p:scale>
          <a:sx n="108" d="100"/>
          <a:sy n="108" d="100"/>
        </p:scale>
        <p:origin x="108"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582EBA9-AB70-4B33-B347-F3E743698CFF}" type="datetimeFigureOut">
              <a:rPr lang="en-GB" smtClean="0"/>
              <a:t>11/09/2024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E923349-D16D-4758-A6A9-9FDC834E0F55}" type="slidenum">
              <a:rPr lang="en-GB" smtClean="0"/>
              <a:t>‹#›</a:t>
            </a:fld>
            <a:endParaRPr lang="en-GB"/>
          </a:p>
        </p:txBody>
      </p:sp>
    </p:spTree>
    <p:extLst>
      <p:ext uri="{BB962C8B-B14F-4D97-AF65-F5344CB8AC3E}">
        <p14:creationId xmlns:p14="http://schemas.microsoft.com/office/powerpoint/2010/main" val="2563034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1</a:t>
            </a:fld>
            <a:endParaRPr lang="en-GB"/>
          </a:p>
        </p:txBody>
      </p:sp>
    </p:spTree>
    <p:extLst>
      <p:ext uri="{BB962C8B-B14F-4D97-AF65-F5344CB8AC3E}">
        <p14:creationId xmlns:p14="http://schemas.microsoft.com/office/powerpoint/2010/main" val="519794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2</a:t>
            </a:fld>
            <a:endParaRPr lang="en-GB"/>
          </a:p>
        </p:txBody>
      </p:sp>
    </p:spTree>
    <p:extLst>
      <p:ext uri="{BB962C8B-B14F-4D97-AF65-F5344CB8AC3E}">
        <p14:creationId xmlns:p14="http://schemas.microsoft.com/office/powerpoint/2010/main" val="3908594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3</a:t>
            </a:fld>
            <a:endParaRPr lang="en-GB"/>
          </a:p>
        </p:txBody>
      </p:sp>
    </p:spTree>
    <p:extLst>
      <p:ext uri="{BB962C8B-B14F-4D97-AF65-F5344CB8AC3E}">
        <p14:creationId xmlns:p14="http://schemas.microsoft.com/office/powerpoint/2010/main" val="289882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4</a:t>
            </a:fld>
            <a:endParaRPr lang="en-GB"/>
          </a:p>
        </p:txBody>
      </p:sp>
    </p:spTree>
    <p:extLst>
      <p:ext uri="{BB962C8B-B14F-4D97-AF65-F5344CB8AC3E}">
        <p14:creationId xmlns:p14="http://schemas.microsoft.com/office/powerpoint/2010/main" val="3810470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5</a:t>
            </a:fld>
            <a:endParaRPr lang="en-GB"/>
          </a:p>
        </p:txBody>
      </p:sp>
    </p:spTree>
    <p:extLst>
      <p:ext uri="{BB962C8B-B14F-4D97-AF65-F5344CB8AC3E}">
        <p14:creationId xmlns:p14="http://schemas.microsoft.com/office/powerpoint/2010/main" val="26318230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6</a:t>
            </a:fld>
            <a:endParaRPr lang="en-GB"/>
          </a:p>
        </p:txBody>
      </p:sp>
    </p:spTree>
    <p:extLst>
      <p:ext uri="{BB962C8B-B14F-4D97-AF65-F5344CB8AC3E}">
        <p14:creationId xmlns:p14="http://schemas.microsoft.com/office/powerpoint/2010/main" val="1037700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7</a:t>
            </a:fld>
            <a:endParaRPr lang="en-GB"/>
          </a:p>
        </p:txBody>
      </p:sp>
    </p:spTree>
    <p:extLst>
      <p:ext uri="{BB962C8B-B14F-4D97-AF65-F5344CB8AC3E}">
        <p14:creationId xmlns:p14="http://schemas.microsoft.com/office/powerpoint/2010/main" val="3793936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8</a:t>
            </a:fld>
            <a:endParaRPr lang="en-GB"/>
          </a:p>
        </p:txBody>
      </p:sp>
    </p:spTree>
    <p:extLst>
      <p:ext uri="{BB962C8B-B14F-4D97-AF65-F5344CB8AC3E}">
        <p14:creationId xmlns:p14="http://schemas.microsoft.com/office/powerpoint/2010/main" val="3207593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923349-D16D-4758-A6A9-9FDC834E0F55}" type="slidenum">
              <a:rPr lang="en-GB" smtClean="0"/>
              <a:t>9</a:t>
            </a:fld>
            <a:endParaRPr lang="en-GB"/>
          </a:p>
        </p:txBody>
      </p:sp>
    </p:spTree>
    <p:extLst>
      <p:ext uri="{BB962C8B-B14F-4D97-AF65-F5344CB8AC3E}">
        <p14:creationId xmlns:p14="http://schemas.microsoft.com/office/powerpoint/2010/main" val="1287467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341178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3975855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213442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1515938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C411E-3659-4225-864D-6F3DBD4DE78E}"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900352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C411E-3659-4225-864D-6F3DBD4DE78E}"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934720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C411E-3659-4225-864D-6F3DBD4DE78E}"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39796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941352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C411E-3659-4225-864D-6F3DBD4DE78E}"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052198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4229267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00461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4432027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5687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32552987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159437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C411E-3659-4225-864D-6F3DBD4DE78E}"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0B8D9-0503-42D8-81C2-902E4E640930}" type="slidenum">
              <a:rPr lang="en-GB" smtClean="0"/>
              <a:t>‹#›</a:t>
            </a:fld>
            <a:endParaRPr lang="en-GB"/>
          </a:p>
        </p:txBody>
      </p:sp>
    </p:spTree>
    <p:extLst>
      <p:ext uri="{BB962C8B-B14F-4D97-AF65-F5344CB8AC3E}">
        <p14:creationId xmlns:p14="http://schemas.microsoft.com/office/powerpoint/2010/main" val="2098348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C411E-3659-4225-864D-6F3DBD4DE78E}" type="datetimeFigureOut">
              <a:rPr lang="en-GB" smtClean="0"/>
              <a:t>11/09/2024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80B8D9-0503-42D8-81C2-902E4E640930}" type="slidenum">
              <a:rPr lang="en-GB" smtClean="0"/>
              <a:t>‹#›</a:t>
            </a:fld>
            <a:endParaRPr lang="en-GB"/>
          </a:p>
        </p:txBody>
      </p:sp>
    </p:spTree>
    <p:extLst>
      <p:ext uri="{BB962C8B-B14F-4D97-AF65-F5344CB8AC3E}">
        <p14:creationId xmlns:p14="http://schemas.microsoft.com/office/powerpoint/2010/main" val="4171682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2.xml"/><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3" Type="http://schemas.microsoft.com/office/2007/relationships/media" Target="../media/media4.m4a"/><Relationship Id="rId7"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audio" Target="../media/media5.m4a"/><Relationship Id="rId5" Type="http://schemas.microsoft.com/office/2007/relationships/media" Target="../media/media5.m4a"/><Relationship Id="rId4" Type="http://schemas.openxmlformats.org/officeDocument/2006/relationships/audio" Target="../media/media4.m4a"/><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hyperlink" Target="mailto:info.saxon@lumenlearningtrust.co.uk" TargetMode="External"/><Relationship Id="rId4"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13800" dirty="0"/>
              <a:t>Year 5</a:t>
            </a:r>
          </a:p>
        </p:txBody>
      </p:sp>
      <p:sp>
        <p:nvSpPr>
          <p:cNvPr id="3" name="Subtitle 2"/>
          <p:cNvSpPr>
            <a:spLocks noGrp="1"/>
          </p:cNvSpPr>
          <p:nvPr>
            <p:ph type="subTitle" idx="1"/>
          </p:nvPr>
        </p:nvSpPr>
        <p:spPr/>
        <p:txBody>
          <a:bodyPr>
            <a:noAutofit/>
          </a:bodyPr>
          <a:lstStyle/>
          <a:p>
            <a:pPr algn="ctr"/>
            <a:r>
              <a:rPr lang="en-GB" sz="4800" dirty="0"/>
              <a:t>Curriculum information evening</a:t>
            </a:r>
          </a:p>
        </p:txBody>
      </p:sp>
    </p:spTree>
    <p:extLst>
      <p:ext uri="{BB962C8B-B14F-4D97-AF65-F5344CB8AC3E}">
        <p14:creationId xmlns:p14="http://schemas.microsoft.com/office/powerpoint/2010/main" val="2857797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84168"/>
            <a:ext cx="8596668" cy="1320800"/>
          </a:xfrm>
        </p:spPr>
        <p:txBody>
          <a:bodyPr>
            <a:noAutofit/>
          </a:bodyPr>
          <a:lstStyle/>
          <a:p>
            <a:pPr algn="ctr"/>
            <a:r>
              <a:rPr lang="en-GB" sz="8800" dirty="0"/>
              <a:t>Adults</a:t>
            </a:r>
          </a:p>
        </p:txBody>
      </p:sp>
      <p:sp>
        <p:nvSpPr>
          <p:cNvPr id="3" name="Content Placeholder 2"/>
          <p:cNvSpPr>
            <a:spLocks noGrp="1"/>
          </p:cNvSpPr>
          <p:nvPr>
            <p:ph idx="1"/>
          </p:nvPr>
        </p:nvSpPr>
        <p:spPr>
          <a:xfrm>
            <a:off x="677335" y="1864255"/>
            <a:ext cx="2909244" cy="2783945"/>
          </a:xfrm>
        </p:spPr>
        <p:txBody>
          <a:bodyPr>
            <a:normAutofit/>
          </a:bodyPr>
          <a:lstStyle/>
          <a:p>
            <a:pPr marL="0" indent="0" algn="ctr">
              <a:buNone/>
            </a:pPr>
            <a:r>
              <a:rPr lang="en-GB" sz="2000" dirty="0"/>
              <a:t>5P</a:t>
            </a:r>
          </a:p>
          <a:p>
            <a:pPr marL="0" indent="0">
              <a:buNone/>
            </a:pPr>
            <a:r>
              <a:rPr lang="en-GB" sz="2000" dirty="0"/>
              <a:t>Teacher: Miss Parsons</a:t>
            </a:r>
          </a:p>
          <a:p>
            <a:pPr marL="0" indent="0">
              <a:buNone/>
            </a:pPr>
            <a:r>
              <a:rPr lang="en-GB" sz="2000" dirty="0"/>
              <a:t>Classroom teaching assistant: Mrs Arthur</a:t>
            </a:r>
          </a:p>
        </p:txBody>
      </p:sp>
      <p:sp>
        <p:nvSpPr>
          <p:cNvPr id="4" name="Content Placeholder 2">
            <a:extLst>
              <a:ext uri="{FF2B5EF4-FFF2-40B4-BE49-F238E27FC236}">
                <a16:creationId xmlns:a16="http://schemas.microsoft.com/office/drawing/2014/main" id="{EFEC7FDE-6AFD-4C58-B075-28CF3A06DED9}"/>
              </a:ext>
            </a:extLst>
          </p:cNvPr>
          <p:cNvSpPr txBox="1">
            <a:spLocks/>
          </p:cNvSpPr>
          <p:nvPr/>
        </p:nvSpPr>
        <p:spPr>
          <a:xfrm>
            <a:off x="5619322" y="1972951"/>
            <a:ext cx="2752322" cy="1473749"/>
          </a:xfrm>
          <a:prstGeom prst="rect">
            <a:avLst/>
          </a:prstGeom>
        </p:spPr>
        <p:txBody>
          <a:bodyPr vert="horz" lIns="91440" tIns="45720" rIns="91440" bIns="45720" rtlCol="0">
            <a:normAutofit fontScale="6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3200" dirty="0"/>
              <a:t>5W</a:t>
            </a:r>
          </a:p>
          <a:p>
            <a:pPr marL="0" indent="0">
              <a:buFont typeface="Wingdings 3" charset="2"/>
              <a:buNone/>
            </a:pPr>
            <a:r>
              <a:rPr lang="en-GB" sz="3200" dirty="0"/>
              <a:t>Teacher: Mrs Williams</a:t>
            </a:r>
          </a:p>
          <a:p>
            <a:pPr marL="0" indent="0">
              <a:buFont typeface="Wingdings 3" charset="2"/>
              <a:buNone/>
            </a:pPr>
            <a:r>
              <a:rPr lang="en-GB" sz="3200" dirty="0"/>
              <a:t>Classroom teaching assistant: Mrs Wells</a:t>
            </a:r>
          </a:p>
        </p:txBody>
      </p:sp>
      <p:sp>
        <p:nvSpPr>
          <p:cNvPr id="5" name="Content Placeholder 2">
            <a:extLst>
              <a:ext uri="{FF2B5EF4-FFF2-40B4-BE49-F238E27FC236}">
                <a16:creationId xmlns:a16="http://schemas.microsoft.com/office/drawing/2014/main" id="{C63DF572-4FD3-449A-87FB-C1DD96442E8D}"/>
              </a:ext>
            </a:extLst>
          </p:cNvPr>
          <p:cNvSpPr txBox="1">
            <a:spLocks/>
          </p:cNvSpPr>
          <p:nvPr/>
        </p:nvSpPr>
        <p:spPr>
          <a:xfrm>
            <a:off x="829735" y="4648200"/>
            <a:ext cx="8779932" cy="154556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3200" dirty="0"/>
              <a:t>Across Year 5:</a:t>
            </a:r>
          </a:p>
          <a:p>
            <a:pPr marL="0" indent="0">
              <a:buFont typeface="Wingdings 3" charset="2"/>
              <a:buNone/>
            </a:pPr>
            <a:r>
              <a:rPr lang="en-GB" sz="3200" dirty="0"/>
              <a:t>Classroom teaching assistant: Mrs </a:t>
            </a:r>
            <a:r>
              <a:rPr lang="en-GB" sz="3200" dirty="0" err="1"/>
              <a:t>Matei</a:t>
            </a:r>
            <a:r>
              <a:rPr lang="en-GB" sz="3200" dirty="0"/>
              <a:t> </a:t>
            </a:r>
          </a:p>
        </p:txBody>
      </p:sp>
      <p:pic>
        <p:nvPicPr>
          <p:cNvPr id="6" name="Welcome">
            <a:hlinkClick r:id="" action="ppaction://media"/>
            <a:extLst>
              <a:ext uri="{FF2B5EF4-FFF2-40B4-BE49-F238E27FC236}">
                <a16:creationId xmlns:a16="http://schemas.microsoft.com/office/drawing/2014/main" id="{F5A887F8-6E6C-4871-BDF3-0CF7F63C246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349080" y="812539"/>
            <a:ext cx="406400" cy="406400"/>
          </a:xfrm>
          <a:prstGeom prst="rect">
            <a:avLst/>
          </a:prstGeom>
        </p:spPr>
      </p:pic>
      <p:pic>
        <p:nvPicPr>
          <p:cNvPr id="8" name="Picture 7">
            <a:extLst>
              <a:ext uri="{FF2B5EF4-FFF2-40B4-BE49-F238E27FC236}">
                <a16:creationId xmlns:a16="http://schemas.microsoft.com/office/drawing/2014/main" id="{6A11F81C-A0E2-4C51-A3A8-E4312A84F806}"/>
              </a:ext>
            </a:extLst>
          </p:cNvPr>
          <p:cNvPicPr>
            <a:picLocks noChangeAspect="1"/>
          </p:cNvPicPr>
          <p:nvPr/>
        </p:nvPicPr>
        <p:blipFill>
          <a:blip r:embed="rId6"/>
          <a:stretch>
            <a:fillRect/>
          </a:stretch>
        </p:blipFill>
        <p:spPr>
          <a:xfrm>
            <a:off x="3586579" y="1864255"/>
            <a:ext cx="1419423" cy="1600423"/>
          </a:xfrm>
          <a:prstGeom prst="rect">
            <a:avLst/>
          </a:prstGeom>
        </p:spPr>
      </p:pic>
      <p:pic>
        <p:nvPicPr>
          <p:cNvPr id="10" name="Picture 9">
            <a:extLst>
              <a:ext uri="{FF2B5EF4-FFF2-40B4-BE49-F238E27FC236}">
                <a16:creationId xmlns:a16="http://schemas.microsoft.com/office/drawing/2014/main" id="{48978787-CBF8-4D34-B8B4-95FA27CD9212}"/>
              </a:ext>
            </a:extLst>
          </p:cNvPr>
          <p:cNvPicPr>
            <a:picLocks noChangeAspect="1"/>
          </p:cNvPicPr>
          <p:nvPr/>
        </p:nvPicPr>
        <p:blipFill>
          <a:blip r:embed="rId7"/>
          <a:stretch>
            <a:fillRect/>
          </a:stretch>
        </p:blipFill>
        <p:spPr>
          <a:xfrm>
            <a:off x="8804267" y="1374149"/>
            <a:ext cx="1552792" cy="1676634"/>
          </a:xfrm>
          <a:prstGeom prst="rect">
            <a:avLst/>
          </a:prstGeom>
        </p:spPr>
      </p:pic>
      <p:pic>
        <p:nvPicPr>
          <p:cNvPr id="12" name="Picture 11">
            <a:extLst>
              <a:ext uri="{FF2B5EF4-FFF2-40B4-BE49-F238E27FC236}">
                <a16:creationId xmlns:a16="http://schemas.microsoft.com/office/drawing/2014/main" id="{B245A4F7-3AA1-4EE1-840C-1C30A47976C1}"/>
              </a:ext>
            </a:extLst>
          </p:cNvPr>
          <p:cNvPicPr>
            <a:picLocks noChangeAspect="1"/>
          </p:cNvPicPr>
          <p:nvPr/>
        </p:nvPicPr>
        <p:blipFill>
          <a:blip r:embed="rId8"/>
          <a:stretch>
            <a:fillRect/>
          </a:stretch>
        </p:blipFill>
        <p:spPr>
          <a:xfrm>
            <a:off x="8794741" y="3052826"/>
            <a:ext cx="1543265" cy="1724266"/>
          </a:xfrm>
          <a:prstGeom prst="rect">
            <a:avLst/>
          </a:prstGeom>
        </p:spPr>
      </p:pic>
      <p:pic>
        <p:nvPicPr>
          <p:cNvPr id="14" name="Picture 13">
            <a:extLst>
              <a:ext uri="{FF2B5EF4-FFF2-40B4-BE49-F238E27FC236}">
                <a16:creationId xmlns:a16="http://schemas.microsoft.com/office/drawing/2014/main" id="{FEACFFB8-A9FC-476C-89E1-6E8833FA6A4C}"/>
              </a:ext>
            </a:extLst>
          </p:cNvPr>
          <p:cNvPicPr>
            <a:picLocks noChangeAspect="1"/>
          </p:cNvPicPr>
          <p:nvPr/>
        </p:nvPicPr>
        <p:blipFill>
          <a:blip r:embed="rId9"/>
          <a:stretch>
            <a:fillRect/>
          </a:stretch>
        </p:blipFill>
        <p:spPr>
          <a:xfrm>
            <a:off x="1349081" y="3323828"/>
            <a:ext cx="1499634" cy="1834956"/>
          </a:xfrm>
          <a:prstGeom prst="rect">
            <a:avLst/>
          </a:prstGeom>
        </p:spPr>
      </p:pic>
      <p:pic>
        <p:nvPicPr>
          <p:cNvPr id="16" name="Picture 15">
            <a:extLst>
              <a:ext uri="{FF2B5EF4-FFF2-40B4-BE49-F238E27FC236}">
                <a16:creationId xmlns:a16="http://schemas.microsoft.com/office/drawing/2014/main" id="{086AA929-2E6B-4636-A0F0-685550C4B163}"/>
              </a:ext>
            </a:extLst>
          </p:cNvPr>
          <p:cNvPicPr>
            <a:picLocks noChangeAspect="1"/>
          </p:cNvPicPr>
          <p:nvPr/>
        </p:nvPicPr>
        <p:blipFill>
          <a:blip r:embed="rId10"/>
          <a:stretch>
            <a:fillRect/>
          </a:stretch>
        </p:blipFill>
        <p:spPr>
          <a:xfrm>
            <a:off x="8804267" y="4986884"/>
            <a:ext cx="1533739" cy="1695687"/>
          </a:xfrm>
          <a:prstGeom prst="rect">
            <a:avLst/>
          </a:prstGeom>
        </p:spPr>
      </p:pic>
    </p:spTree>
    <p:extLst>
      <p:ext uri="{BB962C8B-B14F-4D97-AF65-F5344CB8AC3E}">
        <p14:creationId xmlns:p14="http://schemas.microsoft.com/office/powerpoint/2010/main" val="101559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35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787" y="33867"/>
            <a:ext cx="8596668" cy="1041400"/>
          </a:xfrm>
        </p:spPr>
        <p:txBody>
          <a:bodyPr>
            <a:normAutofit fontScale="90000"/>
          </a:bodyPr>
          <a:lstStyle/>
          <a:p>
            <a:pPr algn="ctr"/>
            <a:r>
              <a:rPr lang="en-GB" sz="6600" dirty="0"/>
              <a:t>Curriculum </a:t>
            </a:r>
          </a:p>
        </p:txBody>
      </p:sp>
      <p:sp>
        <p:nvSpPr>
          <p:cNvPr id="3" name="Content Placeholder 2"/>
          <p:cNvSpPr>
            <a:spLocks noGrp="1"/>
          </p:cNvSpPr>
          <p:nvPr>
            <p:ph idx="1"/>
          </p:nvPr>
        </p:nvSpPr>
        <p:spPr>
          <a:xfrm>
            <a:off x="499533" y="1193800"/>
            <a:ext cx="9069769" cy="4919921"/>
          </a:xfrm>
        </p:spPr>
        <p:txBody>
          <a:bodyPr>
            <a:normAutofit fontScale="85000" lnSpcReduction="10000"/>
          </a:bodyPr>
          <a:lstStyle/>
          <a:p>
            <a:r>
              <a:rPr lang="en-GB" sz="3100" dirty="0">
                <a:solidFill>
                  <a:schemeClr val="tx1"/>
                </a:solidFill>
                <a:latin typeface="Tahoma" panose="020B0604030504040204" pitchFamily="34" charset="0"/>
                <a:ea typeface="Tahoma" panose="020B0604030504040204" pitchFamily="34" charset="0"/>
                <a:cs typeface="Tahoma" panose="020B0604030504040204" pitchFamily="34" charset="0"/>
              </a:rPr>
              <a:t>Cross curricular learning opportunities</a:t>
            </a:r>
          </a:p>
          <a:p>
            <a:r>
              <a:rPr lang="en-GB" sz="3100" dirty="0">
                <a:solidFill>
                  <a:schemeClr val="tx1"/>
                </a:solidFill>
                <a:latin typeface="Tahoma" panose="020B0604030504040204" pitchFamily="34" charset="0"/>
                <a:ea typeface="Tahoma" panose="020B0604030504040204" pitchFamily="34" charset="0"/>
                <a:cs typeface="Tahoma" panose="020B0604030504040204" pitchFamily="34" charset="0"/>
              </a:rPr>
              <a:t>Zones of regulations </a:t>
            </a:r>
          </a:p>
          <a:p>
            <a:r>
              <a:rPr lang="en-US" sz="3100" dirty="0">
                <a:solidFill>
                  <a:schemeClr val="tx1"/>
                </a:solidFill>
                <a:latin typeface="Tahoma" panose="020B0604030504040204" pitchFamily="34" charset="0"/>
                <a:ea typeface="Tahoma" panose="020B0604030504040204" pitchFamily="34" charset="0"/>
                <a:cs typeface="Tahoma" panose="020B0604030504040204" pitchFamily="34" charset="0"/>
              </a:rPr>
              <a:t>Autumn Term – The Polar Regions</a:t>
            </a:r>
          </a:p>
          <a:p>
            <a:r>
              <a:rPr lang="en-US" sz="3100" dirty="0">
                <a:solidFill>
                  <a:schemeClr val="tx1"/>
                </a:solidFill>
                <a:latin typeface="Tahoma" panose="020B0604030504040204" pitchFamily="34" charset="0"/>
                <a:ea typeface="Tahoma" panose="020B0604030504040204" pitchFamily="34" charset="0"/>
                <a:cs typeface="Tahoma" panose="020B0604030504040204" pitchFamily="34" charset="0"/>
              </a:rPr>
              <a:t>Spring Term – Out of This World (Space) and Rivers. </a:t>
            </a:r>
          </a:p>
          <a:p>
            <a:r>
              <a:rPr lang="en-US" sz="3100" dirty="0">
                <a:solidFill>
                  <a:schemeClr val="tx1"/>
                </a:solidFill>
                <a:latin typeface="Tahoma" panose="020B0604030504040204" pitchFamily="34" charset="0"/>
                <a:ea typeface="Tahoma" panose="020B0604030504040204" pitchFamily="34" charset="0"/>
                <a:cs typeface="Tahoma" panose="020B0604030504040204" pitchFamily="34" charset="0"/>
              </a:rPr>
              <a:t>Summer Term – British History, Tudors and Victorians. </a:t>
            </a:r>
          </a:p>
          <a:p>
            <a:endParaRPr lang="en-US" sz="3100"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3100" dirty="0">
                <a:solidFill>
                  <a:schemeClr val="tx1"/>
                </a:solidFill>
                <a:latin typeface="Tahoma" panose="020B0604030504040204" pitchFamily="34" charset="0"/>
                <a:ea typeface="Tahoma" panose="020B0604030504040204" pitchFamily="34" charset="0"/>
                <a:cs typeface="Tahoma" panose="020B0604030504040204" pitchFamily="34" charset="0"/>
              </a:rPr>
              <a:t>P</a:t>
            </a:r>
            <a:r>
              <a:rPr lang="en-GB" sz="3100" dirty="0" err="1">
                <a:solidFill>
                  <a:schemeClr val="tx1"/>
                </a:solidFill>
                <a:latin typeface="Tahoma" panose="020B0604030504040204" pitchFamily="34" charset="0"/>
                <a:ea typeface="Tahoma" panose="020B0604030504040204" pitchFamily="34" charset="0"/>
                <a:cs typeface="Tahoma" panose="020B0604030504040204" pitchFamily="34" charset="0"/>
              </a:rPr>
              <a:t>ower</a:t>
            </a:r>
            <a:r>
              <a:rPr lang="en-GB" sz="3100" dirty="0">
                <a:solidFill>
                  <a:schemeClr val="tx1"/>
                </a:solidFill>
                <a:latin typeface="Tahoma" panose="020B0604030504040204" pitchFamily="34" charset="0"/>
                <a:ea typeface="Tahoma" panose="020B0604030504040204" pitchFamily="34" charset="0"/>
                <a:cs typeface="Tahoma" panose="020B0604030504040204" pitchFamily="34" charset="0"/>
              </a:rPr>
              <a:t> of Reading books are used to immerse the children in their English lessons. We also link the topics to our foundation subjects throughout the year</a:t>
            </a: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 </a:t>
            </a:r>
          </a:p>
          <a:p>
            <a:endParaRPr lang="en-GB" sz="4000" dirty="0"/>
          </a:p>
        </p:txBody>
      </p:sp>
      <p:pic>
        <p:nvPicPr>
          <p:cNvPr id="4" name="Picture 3">
            <a:extLst>
              <a:ext uri="{FF2B5EF4-FFF2-40B4-BE49-F238E27FC236}">
                <a16:creationId xmlns:a16="http://schemas.microsoft.com/office/drawing/2014/main" id="{0265573B-3144-4995-94A1-6EDF3F5C7948}"/>
              </a:ext>
            </a:extLst>
          </p:cNvPr>
          <p:cNvPicPr>
            <a:picLocks noChangeAspect="1"/>
          </p:cNvPicPr>
          <p:nvPr/>
        </p:nvPicPr>
        <p:blipFill>
          <a:blip r:embed="rId5"/>
          <a:stretch>
            <a:fillRect/>
          </a:stretch>
        </p:blipFill>
        <p:spPr>
          <a:xfrm>
            <a:off x="6491081" y="1430866"/>
            <a:ext cx="5280837" cy="746358"/>
          </a:xfrm>
          <a:prstGeom prst="rect">
            <a:avLst/>
          </a:prstGeom>
        </p:spPr>
      </p:pic>
      <p:pic>
        <p:nvPicPr>
          <p:cNvPr id="7" name="Recorded Sound">
            <a:hlinkClick r:id="" action="ppaction://media"/>
            <a:extLst>
              <a:ext uri="{FF2B5EF4-FFF2-40B4-BE49-F238E27FC236}">
                <a16:creationId xmlns:a16="http://schemas.microsoft.com/office/drawing/2014/main" id="{0E2DBAC7-5D8F-40C4-B5A1-5D631A71A20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57453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12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4F4A52-E030-40D2-B9C0-A2D4A3EF3E34}"/>
              </a:ext>
            </a:extLst>
          </p:cNvPr>
          <p:cNvPicPr>
            <a:picLocks noChangeAspect="1"/>
          </p:cNvPicPr>
          <p:nvPr/>
        </p:nvPicPr>
        <p:blipFill>
          <a:blip r:embed="rId3"/>
          <a:stretch>
            <a:fillRect/>
          </a:stretch>
        </p:blipFill>
        <p:spPr>
          <a:xfrm>
            <a:off x="402110" y="843147"/>
            <a:ext cx="11387780" cy="4753320"/>
          </a:xfrm>
          <a:prstGeom prst="rect">
            <a:avLst/>
          </a:prstGeom>
        </p:spPr>
      </p:pic>
      <p:pic>
        <p:nvPicPr>
          <p:cNvPr id="7" name="Picture 6">
            <a:extLst>
              <a:ext uri="{FF2B5EF4-FFF2-40B4-BE49-F238E27FC236}">
                <a16:creationId xmlns:a16="http://schemas.microsoft.com/office/drawing/2014/main" id="{EAA19204-E424-466F-89BB-FBB47BF65D4B}"/>
              </a:ext>
            </a:extLst>
          </p:cNvPr>
          <p:cNvPicPr>
            <a:picLocks noChangeAspect="1"/>
          </p:cNvPicPr>
          <p:nvPr/>
        </p:nvPicPr>
        <p:blipFill>
          <a:blip r:embed="rId4"/>
          <a:stretch>
            <a:fillRect/>
          </a:stretch>
        </p:blipFill>
        <p:spPr>
          <a:xfrm>
            <a:off x="402109" y="452566"/>
            <a:ext cx="11387779" cy="396349"/>
          </a:xfrm>
          <a:prstGeom prst="rect">
            <a:avLst/>
          </a:prstGeom>
        </p:spPr>
      </p:pic>
    </p:spTree>
    <p:extLst>
      <p:ext uri="{BB962C8B-B14F-4D97-AF65-F5344CB8AC3E}">
        <p14:creationId xmlns:p14="http://schemas.microsoft.com/office/powerpoint/2010/main" val="644020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0241"/>
            <a:ext cx="8596668" cy="1590159"/>
          </a:xfrm>
        </p:spPr>
        <p:txBody>
          <a:bodyPr>
            <a:normAutofit/>
          </a:bodyPr>
          <a:lstStyle/>
          <a:p>
            <a:pPr algn="ctr"/>
            <a:r>
              <a:rPr lang="en-GB" sz="5400" dirty="0"/>
              <a:t>Expectations</a:t>
            </a:r>
          </a:p>
        </p:txBody>
      </p:sp>
      <p:sp>
        <p:nvSpPr>
          <p:cNvPr id="3" name="Content Placeholder 2"/>
          <p:cNvSpPr>
            <a:spLocks noGrp="1"/>
          </p:cNvSpPr>
          <p:nvPr>
            <p:ph idx="1"/>
          </p:nvPr>
        </p:nvSpPr>
        <p:spPr>
          <a:xfrm>
            <a:off x="677333" y="1300295"/>
            <a:ext cx="8945131" cy="5217464"/>
          </a:xfrm>
        </p:spPr>
        <p:txBody>
          <a:bodyPr>
            <a:normAutofit fontScale="55000" lnSpcReduction="20000"/>
          </a:bodyPr>
          <a:lstStyle/>
          <a:p>
            <a:pPr marL="0" indent="0">
              <a:buNone/>
            </a:pPr>
            <a:r>
              <a:rPr lang="en-GB" sz="6000" u="sng" dirty="0"/>
              <a:t>Home learning</a:t>
            </a:r>
          </a:p>
          <a:p>
            <a:pPr>
              <a:buFont typeface="Wingdings" panose="05000000000000000000" pitchFamily="2" charset="2"/>
              <a:buChar char="Ø"/>
            </a:pPr>
            <a:r>
              <a:rPr lang="en-GB" sz="6000" dirty="0"/>
              <a:t>Reading</a:t>
            </a:r>
          </a:p>
          <a:p>
            <a:pPr>
              <a:buFont typeface="Wingdings" panose="05000000000000000000" pitchFamily="2" charset="2"/>
              <a:buChar char="Ø"/>
            </a:pPr>
            <a:r>
              <a:rPr lang="en-GB" sz="6000" dirty="0"/>
              <a:t>Maths facts</a:t>
            </a:r>
          </a:p>
          <a:p>
            <a:pPr>
              <a:buFont typeface="Wingdings" panose="05000000000000000000" pitchFamily="2" charset="2"/>
              <a:buChar char="Ø"/>
            </a:pPr>
            <a:r>
              <a:rPr lang="en-GB" sz="6000" dirty="0"/>
              <a:t>Weekly CGP Books</a:t>
            </a:r>
          </a:p>
          <a:p>
            <a:pPr>
              <a:buFont typeface="Wingdings" panose="05000000000000000000" pitchFamily="2" charset="2"/>
              <a:buChar char="Ø"/>
            </a:pPr>
            <a:r>
              <a:rPr lang="en-GB" sz="6000" dirty="0"/>
              <a:t>TTRS and maths website.</a:t>
            </a:r>
          </a:p>
          <a:p>
            <a:pPr>
              <a:buFont typeface="Wingdings" panose="05000000000000000000" pitchFamily="2" charset="2"/>
              <a:buChar char="Ø"/>
            </a:pPr>
            <a:endParaRPr lang="en-GB" sz="6000" dirty="0"/>
          </a:p>
          <a:p>
            <a:pPr>
              <a:buFont typeface="Wingdings" panose="05000000000000000000" pitchFamily="2" charset="2"/>
              <a:buChar char="Ø"/>
            </a:pPr>
            <a:endParaRPr lang="en-GB" sz="6000" dirty="0"/>
          </a:p>
          <a:p>
            <a:pPr>
              <a:buFont typeface="Wingdings" panose="05000000000000000000" pitchFamily="2" charset="2"/>
              <a:buChar char="Ø"/>
            </a:pPr>
            <a:r>
              <a:rPr lang="en-US" sz="6000" dirty="0">
                <a:solidFill>
                  <a:schemeClr val="tx1"/>
                </a:solidFill>
                <a:latin typeface="Tahoma" panose="020B0604030504040204" pitchFamily="34" charset="0"/>
                <a:ea typeface="Tahoma" panose="020B0604030504040204" pitchFamily="34" charset="0"/>
                <a:cs typeface="Tahoma" panose="020B0604030504040204" pitchFamily="34" charset="0"/>
              </a:rPr>
              <a:t>Forest School takes place this term. You will need to bring in warm and waterproof clothing, including boots/wellies and gloves.  </a:t>
            </a:r>
          </a:p>
          <a:p>
            <a:pPr>
              <a:buFont typeface="Wingdings" panose="05000000000000000000" pitchFamily="2" charset="2"/>
              <a:buChar char="Ø"/>
            </a:pPr>
            <a:endParaRPr lang="en-GB" sz="6000" dirty="0"/>
          </a:p>
          <a:p>
            <a:pPr>
              <a:buFont typeface="Wingdings" panose="05000000000000000000" pitchFamily="2" charset="2"/>
              <a:buChar char="Ø"/>
            </a:pPr>
            <a:endParaRPr lang="en-GB" sz="6000" dirty="0"/>
          </a:p>
          <a:p>
            <a:pPr>
              <a:buFont typeface="Wingdings" panose="05000000000000000000" pitchFamily="2" charset="2"/>
              <a:buChar char="Ø"/>
            </a:pPr>
            <a:endParaRPr lang="en-GB" sz="6000" dirty="0"/>
          </a:p>
          <a:p>
            <a:pPr>
              <a:buFont typeface="Wingdings" panose="05000000000000000000" pitchFamily="2" charset="2"/>
              <a:buChar char="Ø"/>
            </a:pPr>
            <a:endParaRPr lang="en-GB" sz="6000" dirty="0"/>
          </a:p>
          <a:p>
            <a:pPr marL="0" indent="0">
              <a:buNone/>
            </a:pPr>
            <a:endParaRPr lang="en-GB" sz="6000" dirty="0"/>
          </a:p>
        </p:txBody>
      </p:sp>
      <p:pic>
        <p:nvPicPr>
          <p:cNvPr id="6" name="Recorded Sound">
            <a:hlinkClick r:id="" action="ppaction://media"/>
            <a:extLst>
              <a:ext uri="{FF2B5EF4-FFF2-40B4-BE49-F238E27FC236}">
                <a16:creationId xmlns:a16="http://schemas.microsoft.com/office/drawing/2014/main" id="{FD77A971-2E00-4D44-911E-B92BE13AFCF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68693" y="482600"/>
            <a:ext cx="406400" cy="406400"/>
          </a:xfrm>
          <a:prstGeom prst="rect">
            <a:avLst/>
          </a:prstGeom>
        </p:spPr>
      </p:pic>
      <p:pic>
        <p:nvPicPr>
          <p:cNvPr id="7" name="Recorded Sound">
            <a:hlinkClick r:id="" action="ppaction://media"/>
            <a:extLst>
              <a:ext uri="{FF2B5EF4-FFF2-40B4-BE49-F238E27FC236}">
                <a16:creationId xmlns:a16="http://schemas.microsoft.com/office/drawing/2014/main" id="{39A5C47D-DEF3-40D2-9B5F-8B0D59FECA2A}"/>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098051" y="408185"/>
            <a:ext cx="406400" cy="406400"/>
          </a:xfrm>
          <a:prstGeom prst="rect">
            <a:avLst/>
          </a:prstGeom>
        </p:spPr>
      </p:pic>
      <p:pic>
        <p:nvPicPr>
          <p:cNvPr id="9" name="Recorded Sound">
            <a:hlinkClick r:id="" action="ppaction://media"/>
            <a:extLst>
              <a:ext uri="{FF2B5EF4-FFF2-40B4-BE49-F238E27FC236}">
                <a16:creationId xmlns:a16="http://schemas.microsoft.com/office/drawing/2014/main" id="{A783A683-6BDE-4FB8-9DF3-ACA0EDCB5C37}"/>
              </a:ext>
            </a:extLst>
          </p:cNvPr>
          <p:cNvPicPr>
            <a:picLocks noChangeAspect="1"/>
          </p:cNvPicPr>
          <p:nvPr>
            <a:audioFile r:link="rId6"/>
            <p:extLst>
              <p:ext uri="{DAA4B4D4-6D71-4841-9C94-3DE7FCFB9230}">
                <p14:media xmlns:p14="http://schemas.microsoft.com/office/powerpoint/2010/main" r:embed="rId5"/>
              </p:ext>
            </p:extLst>
          </p:nvPr>
        </p:nvPicPr>
        <p:blipFill>
          <a:blip r:embed="rId9"/>
          <a:stretch>
            <a:fillRect/>
          </a:stretch>
        </p:blipFill>
        <p:spPr>
          <a:xfrm>
            <a:off x="1929353" y="357460"/>
            <a:ext cx="406400" cy="406400"/>
          </a:xfrm>
          <a:prstGeom prst="rect">
            <a:avLst/>
          </a:prstGeom>
        </p:spPr>
      </p:pic>
    </p:spTree>
    <p:extLst>
      <p:ext uri="{BB962C8B-B14F-4D97-AF65-F5344CB8AC3E}">
        <p14:creationId xmlns:p14="http://schemas.microsoft.com/office/powerpoint/2010/main" val="216722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796"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3510" fill="hold"/>
                                        <p:tgtEl>
                                          <p:spTgt spid="7"/>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3235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6"/>
                </p:tgtEl>
              </p:cMediaNode>
            </p:audio>
            <p:audio>
              <p:cMediaNode vol="80000">
                <p:cTn id="16" fill="hold" display="0">
                  <p:stCondLst>
                    <p:cond delay="indefinite"/>
                  </p:stCondLst>
                  <p:endCondLst>
                    <p:cond evt="onStopAudio" delay="0">
                      <p:tgtEl>
                        <p:sldTgt/>
                      </p:tgtEl>
                    </p:cond>
                  </p:endCondLst>
                </p:cTn>
                <p:tgtEl>
                  <p:spTgt spid="7"/>
                </p:tgtEl>
              </p:cMediaNode>
            </p:audio>
            <p:audio>
              <p:cMediaNode vol="80000">
                <p:cTn id="1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6535C-79FA-4B6C-84B5-7A69F58965E9}"/>
              </a:ext>
            </a:extLst>
          </p:cNvPr>
          <p:cNvSpPr>
            <a:spLocks noGrp="1"/>
          </p:cNvSpPr>
          <p:nvPr>
            <p:ph type="title"/>
          </p:nvPr>
        </p:nvSpPr>
        <p:spPr/>
        <p:txBody>
          <a:bodyPr/>
          <a:lstStyle/>
          <a:p>
            <a:r>
              <a:rPr lang="en-GB" dirty="0"/>
              <a:t>School Uniform</a:t>
            </a:r>
          </a:p>
        </p:txBody>
      </p:sp>
      <p:sp>
        <p:nvSpPr>
          <p:cNvPr id="3" name="Content Placeholder 2">
            <a:extLst>
              <a:ext uri="{FF2B5EF4-FFF2-40B4-BE49-F238E27FC236}">
                <a16:creationId xmlns:a16="http://schemas.microsoft.com/office/drawing/2014/main" id="{3E6815C8-C23C-467D-A6F2-3834B6998EEE}"/>
              </a:ext>
            </a:extLst>
          </p:cNvPr>
          <p:cNvSpPr>
            <a:spLocks noGrp="1"/>
          </p:cNvSpPr>
          <p:nvPr>
            <p:ph idx="1"/>
          </p:nvPr>
        </p:nvSpPr>
        <p:spPr>
          <a:xfrm>
            <a:off x="897466" y="1609831"/>
            <a:ext cx="8793837" cy="4338397"/>
          </a:xfrm>
        </p:spPr>
        <p:txBody>
          <a:bodyPr>
            <a:normAutofit/>
          </a:bodyPr>
          <a:lstStyle/>
          <a:p>
            <a:pPr marL="0" indent="0">
              <a:buNone/>
            </a:pPr>
            <a:r>
              <a:rPr 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Children should be proud of their school uniform. Please see the school website for our uniform policy for KS2, e.g. the children should wear a white shirt and a school tie. </a:t>
            </a:r>
          </a:p>
          <a:p>
            <a:pPr marL="0" indent="0">
              <a:buNone/>
            </a:pPr>
            <a:endParaRPr lang="en-GB" sz="2800" dirty="0"/>
          </a:p>
          <a:p>
            <a:pPr marL="0" indent="0">
              <a:buNone/>
            </a:pPr>
            <a:r>
              <a:rPr lang="en-GB" sz="2800" dirty="0"/>
              <a:t>Uniform: (plain small stud earrings, tie, black school shoes, small green/neutral hair band, green Saxon jumper/cardigan, labelled uniform/bag/water bottle).</a:t>
            </a:r>
          </a:p>
          <a:p>
            <a:pPr marL="0" indent="0">
              <a:buNone/>
            </a:pPr>
            <a:endParaRPr lang="en-GB" sz="2800" dirty="0"/>
          </a:p>
        </p:txBody>
      </p:sp>
      <p:pic>
        <p:nvPicPr>
          <p:cNvPr id="4" name="Recorded Sound">
            <a:hlinkClick r:id="" action="ppaction://media"/>
            <a:extLst>
              <a:ext uri="{FF2B5EF4-FFF2-40B4-BE49-F238E27FC236}">
                <a16:creationId xmlns:a16="http://schemas.microsoft.com/office/drawing/2014/main" id="{69E03986-9453-4996-9662-5C5564221D5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294384" y="316845"/>
            <a:ext cx="406400" cy="406400"/>
          </a:xfrm>
          <a:prstGeom prst="rect">
            <a:avLst/>
          </a:prstGeom>
        </p:spPr>
      </p:pic>
    </p:spTree>
    <p:extLst>
      <p:ext uri="{BB962C8B-B14F-4D97-AF65-F5344CB8AC3E}">
        <p14:creationId xmlns:p14="http://schemas.microsoft.com/office/powerpoint/2010/main" val="361995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2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244600"/>
            <a:ext cx="9550400" cy="4790219"/>
          </a:xfrm>
        </p:spPr>
        <p:txBody>
          <a:bodyPr>
            <a:normAutofit fontScale="92500"/>
          </a:bodyPr>
          <a:lstStyle/>
          <a:p>
            <a:pPr marL="0" indent="0">
              <a:buNone/>
            </a:pPr>
            <a:r>
              <a:rPr lang="en-GB" sz="2800" u="sng" dirty="0"/>
              <a:t>PE</a:t>
            </a:r>
          </a:p>
          <a:p>
            <a:pPr marL="0" indent="0">
              <a:buNone/>
            </a:pPr>
            <a:r>
              <a:rPr lang="en-GB" sz="2800" dirty="0"/>
              <a:t>Come to school wearing PE kit on PE days. Green shorts/black tracksuit bottoms, white t-shirt, black jumper, trainers. </a:t>
            </a:r>
          </a:p>
          <a:p>
            <a:pPr marL="0" indent="0">
              <a:buNone/>
            </a:pPr>
            <a:r>
              <a:rPr lang="en-GB" sz="2800" dirty="0"/>
              <a:t>5P – Mondays</a:t>
            </a:r>
          </a:p>
          <a:p>
            <a:pPr marL="0" indent="0">
              <a:buNone/>
            </a:pPr>
            <a:r>
              <a:rPr lang="en-GB" sz="2800" dirty="0"/>
              <a:t>5W – Thursday. A pair of trainers can be left in school for </a:t>
            </a:r>
            <a:r>
              <a:rPr lang="en-GB" sz="2800" dirty="0" err="1"/>
              <a:t>daly</a:t>
            </a:r>
            <a:r>
              <a:rPr lang="en-GB" sz="2800" dirty="0"/>
              <a:t> movement breaks.  </a:t>
            </a:r>
          </a:p>
          <a:p>
            <a:pPr marL="0" indent="0">
              <a:buNone/>
            </a:pPr>
            <a:r>
              <a:rPr lang="en-US" sz="2600" dirty="0">
                <a:solidFill>
                  <a:schemeClr val="tx1"/>
                </a:solidFill>
                <a:latin typeface="Tahoma" panose="020B0604030504040204" pitchFamily="34" charset="0"/>
                <a:ea typeface="Tahoma" panose="020B0604030504040204" pitchFamily="34" charset="0"/>
                <a:cs typeface="Tahoma" panose="020B0604030504040204" pitchFamily="34" charset="0"/>
              </a:rPr>
              <a:t>Ensure earrings are out on PE days. If your child is unable to remove their own earrings, they will not be allowed to take part in PE. </a:t>
            </a:r>
          </a:p>
          <a:p>
            <a:pPr marL="0" indent="0">
              <a:buNone/>
            </a:pPr>
            <a:r>
              <a:rPr lang="en-US" sz="2600" dirty="0">
                <a:solidFill>
                  <a:schemeClr val="tx1"/>
                </a:solidFill>
                <a:latin typeface="Tahoma" panose="020B0604030504040204" pitchFamily="34" charset="0"/>
                <a:ea typeface="Tahoma" panose="020B0604030504040204" pitchFamily="34" charset="0"/>
                <a:cs typeface="Tahoma" panose="020B0604030504040204" pitchFamily="34" charset="0"/>
              </a:rPr>
              <a:t>Swimming takes place in the Spring Term (January – March). </a:t>
            </a:r>
          </a:p>
          <a:p>
            <a:pPr marL="0" indent="0">
              <a:buNone/>
            </a:pPr>
            <a:endParaRPr lang="en-US" sz="26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buFont typeface="Wingdings" panose="05000000000000000000" pitchFamily="2" charset="2"/>
              <a:buChar char="Ø"/>
            </a:pPr>
            <a:endParaRPr lang="en-US" sz="26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17276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C11D9-C6E6-4B8E-B9D9-2CF80C891A23}"/>
              </a:ext>
            </a:extLst>
          </p:cNvPr>
          <p:cNvSpPr>
            <a:spLocks noGrp="1"/>
          </p:cNvSpPr>
          <p:nvPr>
            <p:ph type="title"/>
          </p:nvPr>
        </p:nvSpPr>
        <p:spPr>
          <a:xfrm>
            <a:off x="677334" y="156238"/>
            <a:ext cx="8596668" cy="1320800"/>
          </a:xfrm>
        </p:spPr>
        <p:txBody>
          <a:bodyPr>
            <a:normAutofit/>
          </a:bodyPr>
          <a:lstStyle/>
          <a:p>
            <a:pPr algn="ctr"/>
            <a:r>
              <a:rPr lang="en-US" sz="3200" b="1" dirty="0">
                <a:latin typeface="Tahoma" panose="020B0604030504040204" pitchFamily="34" charset="0"/>
                <a:ea typeface="Tahoma" panose="020B0604030504040204" pitchFamily="34" charset="0"/>
                <a:cs typeface="Tahoma" panose="020B0604030504040204" pitchFamily="34" charset="0"/>
              </a:rPr>
              <a:t>Stationery and Books</a:t>
            </a:r>
            <a:r>
              <a:rPr lang="en-US" sz="6600" b="1" dirty="0">
                <a:latin typeface="Tahoma" panose="020B0604030504040204" pitchFamily="34" charset="0"/>
                <a:ea typeface="Tahoma" panose="020B0604030504040204" pitchFamily="34" charset="0"/>
                <a:cs typeface="Tahoma" panose="020B0604030504040204" pitchFamily="34" charset="0"/>
              </a:rPr>
              <a:t>  </a:t>
            </a:r>
            <a:endParaRPr lang="en-GB" sz="6600"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F7035398-686D-4042-9BA4-761BE22EE469}"/>
              </a:ext>
            </a:extLst>
          </p:cNvPr>
          <p:cNvSpPr>
            <a:spLocks noGrp="1"/>
          </p:cNvSpPr>
          <p:nvPr>
            <p:ph idx="1"/>
          </p:nvPr>
        </p:nvSpPr>
        <p:spPr>
          <a:xfrm>
            <a:off x="677334" y="1320800"/>
            <a:ext cx="8596668" cy="1566333"/>
          </a:xfrm>
        </p:spPr>
        <p:txBody>
          <a:bodyPr/>
          <a:lstStyle/>
          <a:p>
            <a:pPr marL="0" indent="0">
              <a:buNone/>
            </a:pP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This year, being responsible and respectful to our classroom, and wider school, environment is a key focus. Children are encouraged to take care of their stationary and the presentation in all books. This includes ensuring homework is handed in promptly and all reading and library books are returned. </a:t>
            </a:r>
          </a:p>
        </p:txBody>
      </p:sp>
      <p:sp>
        <p:nvSpPr>
          <p:cNvPr id="5" name="Title 1">
            <a:extLst>
              <a:ext uri="{FF2B5EF4-FFF2-40B4-BE49-F238E27FC236}">
                <a16:creationId xmlns:a16="http://schemas.microsoft.com/office/drawing/2014/main" id="{287DF72F-60B2-4DB5-9320-7017ACEDF6EB}"/>
              </a:ext>
            </a:extLst>
          </p:cNvPr>
          <p:cNvSpPr txBox="1">
            <a:spLocks/>
          </p:cNvSpPr>
          <p:nvPr/>
        </p:nvSpPr>
        <p:spPr>
          <a:xfrm>
            <a:off x="1041401" y="3195771"/>
            <a:ext cx="8596668" cy="1320800"/>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400" b="1" dirty="0">
                <a:latin typeface="Tahoma" panose="020B0604030504040204" pitchFamily="34" charset="0"/>
                <a:ea typeface="Tahoma" panose="020B0604030504040204" pitchFamily="34" charset="0"/>
                <a:cs typeface="Tahoma" panose="020B0604030504040204" pitchFamily="34" charset="0"/>
              </a:rPr>
              <a:t>Trips: Bowles  </a:t>
            </a:r>
            <a:endParaRPr lang="en-GB" sz="4400" b="1" dirty="0">
              <a:latin typeface="Tahoma" panose="020B0604030504040204" pitchFamily="34" charset="0"/>
              <a:ea typeface="Tahoma" panose="020B0604030504040204" pitchFamily="34" charset="0"/>
              <a:cs typeface="Tahoma" panose="020B0604030504040204" pitchFamily="34" charset="0"/>
            </a:endParaRPr>
          </a:p>
        </p:txBody>
      </p:sp>
      <p:sp>
        <p:nvSpPr>
          <p:cNvPr id="6" name="Content Placeholder 2">
            <a:extLst>
              <a:ext uri="{FF2B5EF4-FFF2-40B4-BE49-F238E27FC236}">
                <a16:creationId xmlns:a16="http://schemas.microsoft.com/office/drawing/2014/main" id="{2E5E143E-3D98-45BA-B802-3CE08D3D94D0}"/>
              </a:ext>
            </a:extLst>
          </p:cNvPr>
          <p:cNvSpPr txBox="1">
            <a:spLocks/>
          </p:cNvSpPr>
          <p:nvPr/>
        </p:nvSpPr>
        <p:spPr>
          <a:xfrm>
            <a:off x="939800" y="4102495"/>
            <a:ext cx="8596668" cy="156633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Friday 21</a:t>
            </a:r>
            <a:r>
              <a:rPr lang="en-GB" baseline="30000" dirty="0">
                <a:solidFill>
                  <a:schemeClr val="tx1"/>
                </a:solidFill>
                <a:latin typeface="Tahoma" panose="020B0604030504040204" pitchFamily="34" charset="0"/>
                <a:ea typeface="Tahoma" panose="020B0604030504040204" pitchFamily="34" charset="0"/>
                <a:cs typeface="Tahoma" panose="020B0604030504040204" pitchFamily="34" charset="0"/>
              </a:rPr>
              <a:t>st</a:t>
            </a: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 – Sunday 23</a:t>
            </a:r>
            <a:r>
              <a:rPr lang="en-GB" baseline="30000" dirty="0">
                <a:solidFill>
                  <a:schemeClr val="tx1"/>
                </a:solidFill>
                <a:latin typeface="Tahoma" panose="020B0604030504040204" pitchFamily="34" charset="0"/>
                <a:ea typeface="Tahoma" panose="020B0604030504040204" pitchFamily="34" charset="0"/>
                <a:cs typeface="Tahoma" panose="020B0604030504040204" pitchFamily="34" charset="0"/>
              </a:rPr>
              <a:t>rd</a:t>
            </a: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 March.</a:t>
            </a:r>
          </a:p>
          <a:p>
            <a:pPr marL="0" indent="0">
              <a:buFont typeface="Wingdings 3" charset="2"/>
              <a:buNone/>
            </a:pPr>
            <a:r>
              <a:rPr lang="en-GB" dirty="0">
                <a:solidFill>
                  <a:schemeClr val="tx1"/>
                </a:solidFill>
                <a:latin typeface="Tahoma" panose="020B0604030504040204" pitchFamily="34" charset="0"/>
                <a:ea typeface="Tahoma" panose="020B0604030504040204" pitchFamily="34" charset="0"/>
                <a:cs typeface="Tahoma" panose="020B0604030504040204" pitchFamily="34" charset="0"/>
              </a:rPr>
              <a:t>More information in the upcoming meeting – date TBC. </a:t>
            </a:r>
          </a:p>
        </p:txBody>
      </p:sp>
      <p:pic>
        <p:nvPicPr>
          <p:cNvPr id="4" name="Recorded Sound">
            <a:hlinkClick r:id="" action="ppaction://media"/>
            <a:extLst>
              <a:ext uri="{FF2B5EF4-FFF2-40B4-BE49-F238E27FC236}">
                <a16:creationId xmlns:a16="http://schemas.microsoft.com/office/drawing/2014/main" id="{EB17CAC9-F608-4C8D-A0A1-70F9961F51D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6600" y="461038"/>
            <a:ext cx="406400" cy="406400"/>
          </a:xfrm>
          <a:prstGeom prst="rect">
            <a:avLst/>
          </a:prstGeom>
        </p:spPr>
      </p:pic>
    </p:spTree>
    <p:extLst>
      <p:ext uri="{BB962C8B-B14F-4D97-AF65-F5344CB8AC3E}">
        <p14:creationId xmlns:p14="http://schemas.microsoft.com/office/powerpoint/2010/main" val="381864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0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C31B77-27CB-44B5-90D3-719A685EFA1B}"/>
              </a:ext>
            </a:extLst>
          </p:cNvPr>
          <p:cNvSpPr>
            <a:spLocks noGrp="1"/>
          </p:cNvSpPr>
          <p:nvPr>
            <p:ph idx="1"/>
          </p:nvPr>
        </p:nvSpPr>
        <p:spPr>
          <a:xfrm>
            <a:off x="677334" y="482601"/>
            <a:ext cx="8596668" cy="5558762"/>
          </a:xfrm>
        </p:spPr>
        <p:txBody>
          <a:bodyPr/>
          <a:lstStyle/>
          <a:p>
            <a:pPr marL="0" indent="0">
              <a:buNone/>
            </a:pPr>
            <a:endParaRPr lang="en-GB" dirty="0"/>
          </a:p>
          <a:p>
            <a:pPr marL="0" indent="0" algn="ctr">
              <a:buNone/>
            </a:pPr>
            <a:r>
              <a:rPr lang="en-GB" sz="4000" dirty="0"/>
              <a:t>Thank you!</a:t>
            </a:r>
          </a:p>
          <a:p>
            <a:pPr marL="0" indent="0" algn="ctr">
              <a:buNone/>
            </a:pPr>
            <a:r>
              <a:rPr lang="en-GB" sz="4000" dirty="0"/>
              <a:t>We are looking forward to a wonderful year of fun learning!  </a:t>
            </a:r>
          </a:p>
        </p:txBody>
      </p:sp>
      <p:sp>
        <p:nvSpPr>
          <p:cNvPr id="5" name="TextBox 4">
            <a:extLst>
              <a:ext uri="{FF2B5EF4-FFF2-40B4-BE49-F238E27FC236}">
                <a16:creationId xmlns:a16="http://schemas.microsoft.com/office/drawing/2014/main" id="{B0A32BFF-1497-443F-8C83-49F1BB213D9F}"/>
              </a:ext>
            </a:extLst>
          </p:cNvPr>
          <p:cNvSpPr txBox="1"/>
          <p:nvPr/>
        </p:nvSpPr>
        <p:spPr>
          <a:xfrm>
            <a:off x="1280584" y="3795868"/>
            <a:ext cx="6100232" cy="1200329"/>
          </a:xfrm>
          <a:prstGeom prst="rect">
            <a:avLst/>
          </a:prstGeom>
          <a:noFill/>
        </p:spPr>
        <p:txBody>
          <a:bodyPr wrap="square">
            <a:spAutoFit/>
          </a:bodyPr>
          <a:lstStyle/>
          <a:p>
            <a:r>
              <a:rPr lang="en-GB" sz="2400" dirty="0"/>
              <a:t>At any point, please speak to us at dismissal or email </a:t>
            </a:r>
            <a:r>
              <a:rPr lang="en-GB" sz="2400" dirty="0">
                <a:hlinkClick r:id="rId5"/>
              </a:rPr>
              <a:t>info.saxon@lumenlearningtrust.co.uk</a:t>
            </a:r>
            <a:r>
              <a:rPr lang="en-GB" sz="2400" dirty="0"/>
              <a:t>.</a:t>
            </a:r>
          </a:p>
        </p:txBody>
      </p:sp>
      <p:pic>
        <p:nvPicPr>
          <p:cNvPr id="2" name="Recorded Sound">
            <a:hlinkClick r:id="" action="ppaction://media"/>
            <a:extLst>
              <a:ext uri="{FF2B5EF4-FFF2-40B4-BE49-F238E27FC236}">
                <a16:creationId xmlns:a16="http://schemas.microsoft.com/office/drawing/2014/main" id="{64B5F834-E16E-49EE-8E99-40401AF5C1A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73067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9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291</TotalTime>
  <Words>429</Words>
  <Application>Microsoft Office PowerPoint</Application>
  <PresentationFormat>Widescreen</PresentationFormat>
  <Paragraphs>61</Paragraphs>
  <Slides>9</Slides>
  <Notes>9</Notes>
  <HiddenSlides>0</HiddenSlides>
  <MMClips>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Tahoma</vt:lpstr>
      <vt:lpstr>Trebuchet MS</vt:lpstr>
      <vt:lpstr>Wingdings</vt:lpstr>
      <vt:lpstr>Wingdings 3</vt:lpstr>
      <vt:lpstr>Facet</vt:lpstr>
      <vt:lpstr>Year 5</vt:lpstr>
      <vt:lpstr>Adults</vt:lpstr>
      <vt:lpstr>Curriculum </vt:lpstr>
      <vt:lpstr>PowerPoint Presentation</vt:lpstr>
      <vt:lpstr>Expectations</vt:lpstr>
      <vt:lpstr>School Uniform</vt:lpstr>
      <vt:lpstr>PowerPoint Presentation</vt:lpstr>
      <vt:lpstr>Stationery and Books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dc:title>
  <dc:creator>David Howick</dc:creator>
  <cp:lastModifiedBy>NMorris</cp:lastModifiedBy>
  <cp:revision>32</cp:revision>
  <cp:lastPrinted>2024-09-06T15:24:01Z</cp:lastPrinted>
  <dcterms:created xsi:type="dcterms:W3CDTF">2018-09-14T14:43:20Z</dcterms:created>
  <dcterms:modified xsi:type="dcterms:W3CDTF">2024-09-11T13:55:58Z</dcterms:modified>
</cp:coreProperties>
</file>