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1" r:id="rId1"/>
  </p:sldMasterIdLst>
  <p:notesMasterIdLst>
    <p:notesMasterId r:id="rId14"/>
  </p:notesMasterIdLst>
  <p:sldIdLst>
    <p:sldId id="256" r:id="rId2"/>
    <p:sldId id="257" r:id="rId3"/>
    <p:sldId id="290" r:id="rId4"/>
    <p:sldId id="291" r:id="rId5"/>
    <p:sldId id="258" r:id="rId6"/>
    <p:sldId id="288" r:id="rId7"/>
    <p:sldId id="289" r:id="rId8"/>
    <p:sldId id="287" r:id="rId9"/>
    <p:sldId id="284" r:id="rId10"/>
    <p:sldId id="292" r:id="rId11"/>
    <p:sldId id="285" r:id="rId12"/>
    <p:sldId id="286" r:id="rId13"/>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855" autoAdjust="0"/>
    <p:restoredTop sz="94660"/>
  </p:normalViewPr>
  <p:slideViewPr>
    <p:cSldViewPr snapToGrid="0">
      <p:cViewPr varScale="1">
        <p:scale>
          <a:sx n="109" d="100"/>
          <a:sy n="109" d="100"/>
        </p:scale>
        <p:origin x="216"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470655C4-F5E1-4CF5-8F69-DBC94CFFAB8D}" type="datetimeFigureOut">
              <a:rPr lang="en-GB" smtClean="0"/>
              <a:t>11/09/2024</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C9C92C85-8D96-47F2-A16A-FDD0BED14E62}" type="slidenum">
              <a:rPr lang="en-GB" smtClean="0"/>
              <a:t>‹#›</a:t>
            </a:fld>
            <a:endParaRPr lang="en-GB"/>
          </a:p>
        </p:txBody>
      </p:sp>
    </p:spTree>
    <p:extLst>
      <p:ext uri="{BB962C8B-B14F-4D97-AF65-F5344CB8AC3E}">
        <p14:creationId xmlns:p14="http://schemas.microsoft.com/office/powerpoint/2010/main" val="38093418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C411E-3659-4225-864D-6F3DBD4DE78E}" type="datetimeFigureOut">
              <a:rPr lang="en-GB" smtClean="0"/>
              <a:t>11/09/2024</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D780B8D9-0503-42D8-81C2-902E4E640930}"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981245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C411E-3659-4225-864D-6F3DBD4DE78E}"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0B8D9-0503-42D8-81C2-902E4E640930}" type="slidenum">
              <a:rPr lang="en-GB" smtClean="0"/>
              <a:t>‹#›</a:t>
            </a:fld>
            <a:endParaRPr lang="en-GB"/>
          </a:p>
        </p:txBody>
      </p:sp>
    </p:spTree>
    <p:extLst>
      <p:ext uri="{BB962C8B-B14F-4D97-AF65-F5344CB8AC3E}">
        <p14:creationId xmlns:p14="http://schemas.microsoft.com/office/powerpoint/2010/main" val="29467094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C411E-3659-4225-864D-6F3DBD4DE78E}"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0B8D9-0503-42D8-81C2-902E4E640930}"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466106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C411E-3659-4225-864D-6F3DBD4DE78E}" type="datetimeFigureOut">
              <a:rPr lang="en-GB" smtClean="0"/>
              <a:t>11/09/2024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80B8D9-0503-42D8-81C2-902E4E640930}" type="slidenum">
              <a:rPr lang="en-GB" smtClean="0"/>
              <a:t>‹#›</a:t>
            </a:fld>
            <a:endParaRPr lang="en-GB"/>
          </a:p>
        </p:txBody>
      </p:sp>
    </p:spTree>
    <p:extLst>
      <p:ext uri="{BB962C8B-B14F-4D97-AF65-F5344CB8AC3E}">
        <p14:creationId xmlns:p14="http://schemas.microsoft.com/office/powerpoint/2010/main" val="1384450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C411E-3659-4225-864D-6F3DBD4DE78E}" type="datetimeFigureOut">
              <a:rPr lang="en-GB" smtClean="0"/>
              <a:t>11/09/2024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780B8D9-0503-42D8-81C2-902E4E640930}"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839799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C411E-3659-4225-864D-6F3DBD4DE78E}" type="datetimeFigureOut">
              <a:rPr lang="en-GB" smtClean="0"/>
              <a:t>11/09/2024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780B8D9-0503-42D8-81C2-902E4E640930}"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309674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C411E-3659-4225-864D-6F3DBD4DE78E}" type="datetimeFigureOut">
              <a:rPr lang="en-GB" smtClean="0"/>
              <a:t>11/09/2024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780B8D9-0503-42D8-81C2-902E4E640930}" type="slidenum">
              <a:rPr lang="en-GB" smtClean="0"/>
              <a:t>‹#›</a:t>
            </a:fld>
            <a:endParaRPr lang="en-GB"/>
          </a:p>
        </p:txBody>
      </p:sp>
    </p:spTree>
    <p:extLst>
      <p:ext uri="{BB962C8B-B14F-4D97-AF65-F5344CB8AC3E}">
        <p14:creationId xmlns:p14="http://schemas.microsoft.com/office/powerpoint/2010/main" val="7130055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C411E-3659-4225-864D-6F3DBD4DE78E}" type="datetimeFigureOut">
              <a:rPr lang="en-GB" smtClean="0"/>
              <a:t>11/09/2024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80B8D9-0503-42D8-81C2-902E4E640930}"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386600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C411E-3659-4225-864D-6F3DBD4DE78E}" type="datetimeFigureOut">
              <a:rPr lang="en-GB" smtClean="0"/>
              <a:t>11/09/2024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80B8D9-0503-42D8-81C2-902E4E640930}" type="slidenum">
              <a:rPr lang="en-GB" smtClean="0"/>
              <a:t>‹#›</a:t>
            </a:fld>
            <a:endParaRPr lang="en-GB"/>
          </a:p>
        </p:txBody>
      </p:sp>
    </p:spTree>
    <p:extLst>
      <p:ext uri="{BB962C8B-B14F-4D97-AF65-F5344CB8AC3E}">
        <p14:creationId xmlns:p14="http://schemas.microsoft.com/office/powerpoint/2010/main" val="1667182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C411E-3659-4225-864D-6F3DBD4DE78E}" type="datetimeFigureOut">
              <a:rPr lang="en-GB" smtClean="0"/>
              <a:t>11/09/2024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80B8D9-0503-42D8-81C2-902E4E640930}" type="slidenum">
              <a:rPr lang="en-GB" smtClean="0"/>
              <a:t>‹#›</a:t>
            </a:fld>
            <a:endParaRPr lang="en-GB"/>
          </a:p>
        </p:txBody>
      </p:sp>
    </p:spTree>
    <p:extLst>
      <p:ext uri="{BB962C8B-B14F-4D97-AF65-F5344CB8AC3E}">
        <p14:creationId xmlns:p14="http://schemas.microsoft.com/office/powerpoint/2010/main" val="42707698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C411E-3659-4225-864D-6F3DBD4DE78E}"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0B8D9-0503-42D8-81C2-902E4E640930}"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187594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C411E-3659-4225-864D-6F3DBD4DE78E}"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0B8D9-0503-42D8-81C2-902E4E640930}"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253119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C411E-3659-4225-864D-6F3DBD4DE78E}"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0B8D9-0503-42D8-81C2-902E4E640930}" type="slidenum">
              <a:rPr lang="en-GB" smtClean="0"/>
              <a:t>‹#›</a:t>
            </a:fld>
            <a:endParaRPr lang="en-GB"/>
          </a:p>
        </p:txBody>
      </p:sp>
    </p:spTree>
    <p:extLst>
      <p:ext uri="{BB962C8B-B14F-4D97-AF65-F5344CB8AC3E}">
        <p14:creationId xmlns:p14="http://schemas.microsoft.com/office/powerpoint/2010/main" val="35653982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C411E-3659-4225-864D-6F3DBD4DE78E}"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0B8D9-0503-42D8-81C2-902E4E640930}"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546143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C411E-3659-4225-864D-6F3DBD4DE78E}"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0B8D9-0503-42D8-81C2-902E4E640930}"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492782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C411E-3659-4225-864D-6F3DBD4DE78E}"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0B8D9-0503-42D8-81C2-902E4E640930}"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8710098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C411E-3659-4225-864D-6F3DBD4DE78E}"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0B8D9-0503-42D8-81C2-902E4E640930}"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301035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C411E-3659-4225-864D-6F3DBD4DE78E}" type="datetimeFigureOut">
              <a:rPr lang="en-GB" smtClean="0"/>
              <a:t>11/09/2024</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780B8D9-0503-42D8-81C2-902E4E640930}" type="slidenum">
              <a:rPr lang="en-GB" smtClean="0"/>
              <a:t>‹#›</a:t>
            </a:fld>
            <a:endParaRPr lang="en-GB"/>
          </a:p>
        </p:txBody>
      </p:sp>
    </p:spTree>
    <p:extLst>
      <p:ext uri="{BB962C8B-B14F-4D97-AF65-F5344CB8AC3E}">
        <p14:creationId xmlns:p14="http://schemas.microsoft.com/office/powerpoint/2010/main" val="2844237635"/>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 id="2147483723" r:id="rId12"/>
    <p:sldLayoutId id="2147483724" r:id="rId13"/>
    <p:sldLayoutId id="2147483725" r:id="rId14"/>
    <p:sldLayoutId id="2147483726" r:id="rId15"/>
    <p:sldLayoutId id="2147483727" r:id="rId16"/>
    <p:sldLayoutId id="2147483728"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slideLayout" Target="../slideLayouts/slideLayout2.xml"/><Relationship Id="rId7" Type="http://schemas.openxmlformats.org/officeDocument/2006/relationships/image" Target="../media/image13.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9.png"/></Relationships>
</file>

<file path=ppt/slides/_rels/slide3.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slideLayout" Target="../slideLayouts/slideLayout2.xml"/><Relationship Id="rId7" Type="http://schemas.openxmlformats.org/officeDocument/2006/relationships/image" Target="../media/image17.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0.png"/><Relationship Id="rId9"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9.png"/><Relationship Id="rId4" Type="http://schemas.openxmlformats.org/officeDocument/2006/relationships/image" Target="../media/image19.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9.png"/><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9.png"/><Relationship Id="rId4" Type="http://schemas.openxmlformats.org/officeDocument/2006/relationships/image" Target="../media/image22.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9.png"/><Relationship Id="rId4" Type="http://schemas.openxmlformats.org/officeDocument/2006/relationships/hyperlink" Target="mailto:info.saxon@lumenlearningtrust.co.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692398" y="2142064"/>
            <a:ext cx="6815669" cy="1515533"/>
          </a:xfrm>
        </p:spPr>
        <p:txBody>
          <a:bodyPr/>
          <a:lstStyle/>
          <a:p>
            <a:pPr algn="ctr"/>
            <a:r>
              <a:rPr lang="en-GB" sz="7200" dirty="0"/>
              <a:t>Welcome to Year 4</a:t>
            </a:r>
          </a:p>
        </p:txBody>
      </p:sp>
      <p:sp>
        <p:nvSpPr>
          <p:cNvPr id="3" name="Subtitle 2"/>
          <p:cNvSpPr>
            <a:spLocks noGrp="1"/>
          </p:cNvSpPr>
          <p:nvPr>
            <p:ph type="subTitle" idx="1"/>
          </p:nvPr>
        </p:nvSpPr>
        <p:spPr/>
        <p:txBody>
          <a:bodyPr>
            <a:noAutofit/>
          </a:bodyPr>
          <a:lstStyle/>
          <a:p>
            <a:pPr algn="ctr"/>
            <a:r>
              <a:rPr lang="en-US" sz="2000" b="1" dirty="0">
                <a:latin typeface="Tahoma" panose="020B0604030504040204" pitchFamily="34" charset="0"/>
                <a:ea typeface="Tahoma" panose="020B0604030504040204" pitchFamily="34" charset="0"/>
                <a:cs typeface="Tahoma" panose="020B0604030504040204" pitchFamily="34" charset="0"/>
              </a:rPr>
              <a:t>Please click on the sound symbol to listen to the voiceover notes that accompany the slides. Thank you!</a:t>
            </a:r>
            <a:endParaRPr lang="en-GB" sz="2000" b="1" dirty="0">
              <a:latin typeface="Tahoma" panose="020B0604030504040204" pitchFamily="34" charset="0"/>
              <a:ea typeface="Tahoma" panose="020B0604030504040204" pitchFamily="34" charset="0"/>
              <a:cs typeface="Tahoma" panose="020B0604030504040204" pitchFamily="34" charset="0"/>
            </a:endParaRPr>
          </a:p>
        </p:txBody>
      </p:sp>
      <p:pic>
        <p:nvPicPr>
          <p:cNvPr id="4" name="Picture 3">
            <a:extLst>
              <a:ext uri="{FF2B5EF4-FFF2-40B4-BE49-F238E27FC236}">
                <a16:creationId xmlns:a16="http://schemas.microsoft.com/office/drawing/2014/main" id="{1D1AD8C6-0008-4C3C-A686-DCD5D301CB76}"/>
              </a:ext>
            </a:extLst>
          </p:cNvPr>
          <p:cNvPicPr>
            <a:picLocks noChangeAspect="1"/>
          </p:cNvPicPr>
          <p:nvPr/>
        </p:nvPicPr>
        <p:blipFill>
          <a:blip r:embed="rId4"/>
          <a:stretch>
            <a:fillRect/>
          </a:stretch>
        </p:blipFill>
        <p:spPr>
          <a:xfrm>
            <a:off x="443591" y="1569658"/>
            <a:ext cx="1432684" cy="1432684"/>
          </a:xfrm>
          <a:prstGeom prst="rect">
            <a:avLst/>
          </a:prstGeom>
        </p:spPr>
      </p:pic>
      <p:pic>
        <p:nvPicPr>
          <p:cNvPr id="5" name="Picture 4">
            <a:extLst>
              <a:ext uri="{FF2B5EF4-FFF2-40B4-BE49-F238E27FC236}">
                <a16:creationId xmlns:a16="http://schemas.microsoft.com/office/drawing/2014/main" id="{FD2F502A-4F17-45F6-8AA7-E5D34429E2A3}"/>
              </a:ext>
            </a:extLst>
          </p:cNvPr>
          <p:cNvPicPr>
            <a:picLocks noChangeAspect="1"/>
          </p:cNvPicPr>
          <p:nvPr/>
        </p:nvPicPr>
        <p:blipFill>
          <a:blip r:embed="rId5"/>
          <a:stretch>
            <a:fillRect/>
          </a:stretch>
        </p:blipFill>
        <p:spPr>
          <a:xfrm>
            <a:off x="10487025" y="1573592"/>
            <a:ext cx="1428750" cy="1428750"/>
          </a:xfrm>
          <a:prstGeom prst="rect">
            <a:avLst/>
          </a:prstGeom>
        </p:spPr>
      </p:pic>
      <p:pic>
        <p:nvPicPr>
          <p:cNvPr id="6" name="Audio Recording 7 Sep 2024 at 09:15:07">
            <a:hlinkClick r:id="" action="ppaction://media"/>
            <a:extLst>
              <a:ext uri="{FF2B5EF4-FFF2-40B4-BE49-F238E27FC236}">
                <a16:creationId xmlns:a16="http://schemas.microsoft.com/office/drawing/2014/main" id="{AF2F9061-A43C-DEAB-F883-01DA0F3E3A5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53533" y="152790"/>
            <a:ext cx="812800" cy="812800"/>
          </a:xfrm>
          <a:prstGeom prst="rect">
            <a:avLst/>
          </a:prstGeom>
        </p:spPr>
      </p:pic>
    </p:spTree>
    <p:extLst>
      <p:ext uri="{BB962C8B-B14F-4D97-AF65-F5344CB8AC3E}">
        <p14:creationId xmlns:p14="http://schemas.microsoft.com/office/powerpoint/2010/main" val="2857797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56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u="sng" dirty="0"/>
              <a:t>Adults in 4P</a:t>
            </a:r>
          </a:p>
        </p:txBody>
      </p:sp>
      <p:sp>
        <p:nvSpPr>
          <p:cNvPr id="3" name="Content Placeholder 2"/>
          <p:cNvSpPr>
            <a:spLocks noGrp="1"/>
          </p:cNvSpPr>
          <p:nvPr>
            <p:ph idx="1"/>
          </p:nvPr>
        </p:nvSpPr>
        <p:spPr/>
        <p:txBody>
          <a:bodyPr>
            <a:normAutofit fontScale="77500" lnSpcReduction="20000"/>
          </a:bodyPr>
          <a:lstStyle/>
          <a:p>
            <a:pPr marL="0" indent="0">
              <a:buNone/>
            </a:pPr>
            <a:r>
              <a:rPr lang="en-GB" u="sng" dirty="0"/>
              <a:t>Teacher</a:t>
            </a:r>
            <a:r>
              <a:rPr lang="en-GB" dirty="0"/>
              <a:t>: </a:t>
            </a:r>
          </a:p>
          <a:p>
            <a:pPr marL="0" indent="0">
              <a:buNone/>
            </a:pPr>
            <a:r>
              <a:rPr lang="en-GB" dirty="0"/>
              <a:t>Miss </a:t>
            </a:r>
            <a:r>
              <a:rPr lang="en-GB" dirty="0" err="1"/>
              <a:t>Protts</a:t>
            </a:r>
            <a:endParaRPr lang="en-GB" dirty="0"/>
          </a:p>
          <a:p>
            <a:pPr marL="0" indent="0">
              <a:buNone/>
            </a:pPr>
            <a:endParaRPr lang="en-GB" dirty="0"/>
          </a:p>
          <a:p>
            <a:pPr marL="0" indent="0">
              <a:buNone/>
            </a:pPr>
            <a:r>
              <a:rPr lang="en-GB" u="sng" dirty="0"/>
              <a:t>Support Staff:</a:t>
            </a:r>
          </a:p>
          <a:p>
            <a:pPr marL="0" indent="0">
              <a:buNone/>
            </a:pPr>
            <a:r>
              <a:rPr lang="en-GB" dirty="0"/>
              <a:t>Mrs Marshall                              Mrs Ryan</a:t>
            </a:r>
          </a:p>
          <a:p>
            <a:pPr marL="0" indent="0">
              <a:buNone/>
            </a:pPr>
            <a:endParaRPr lang="en-GB" dirty="0"/>
          </a:p>
          <a:p>
            <a:pPr marL="0" indent="0">
              <a:buNone/>
            </a:pPr>
            <a:endParaRPr lang="en-GB" dirty="0"/>
          </a:p>
          <a:p>
            <a:pPr marL="0" indent="0">
              <a:buNone/>
            </a:pPr>
            <a:endParaRPr lang="en-GB" dirty="0"/>
          </a:p>
          <a:p>
            <a:pPr marL="0" indent="0">
              <a:buNone/>
            </a:pPr>
            <a:r>
              <a:rPr lang="en-GB" dirty="0"/>
              <a:t>Mrs Arthur </a:t>
            </a:r>
          </a:p>
        </p:txBody>
      </p:sp>
      <p:pic>
        <p:nvPicPr>
          <p:cNvPr id="4" name="Picture 3">
            <a:extLst>
              <a:ext uri="{FF2B5EF4-FFF2-40B4-BE49-F238E27FC236}">
                <a16:creationId xmlns:a16="http://schemas.microsoft.com/office/drawing/2014/main" id="{DB32C3A8-C6D2-4561-A2A2-256AACFC55FD}"/>
              </a:ext>
            </a:extLst>
          </p:cNvPr>
          <p:cNvPicPr>
            <a:picLocks noChangeAspect="1"/>
          </p:cNvPicPr>
          <p:nvPr/>
        </p:nvPicPr>
        <p:blipFill>
          <a:blip r:embed="rId4"/>
          <a:stretch>
            <a:fillRect/>
          </a:stretch>
        </p:blipFill>
        <p:spPr>
          <a:xfrm>
            <a:off x="8380949" y="2641942"/>
            <a:ext cx="2292295" cy="1993565"/>
          </a:xfrm>
          <a:prstGeom prst="rect">
            <a:avLst/>
          </a:prstGeom>
        </p:spPr>
      </p:pic>
      <p:pic>
        <p:nvPicPr>
          <p:cNvPr id="5" name="Picture 4">
            <a:extLst>
              <a:ext uri="{FF2B5EF4-FFF2-40B4-BE49-F238E27FC236}">
                <a16:creationId xmlns:a16="http://schemas.microsoft.com/office/drawing/2014/main" id="{CD9A91D2-596D-415B-8B2D-2D001CA02D18}"/>
              </a:ext>
            </a:extLst>
          </p:cNvPr>
          <p:cNvPicPr>
            <a:picLocks noChangeAspect="1"/>
          </p:cNvPicPr>
          <p:nvPr/>
        </p:nvPicPr>
        <p:blipFill>
          <a:blip r:embed="rId5"/>
          <a:stretch>
            <a:fillRect/>
          </a:stretch>
        </p:blipFill>
        <p:spPr>
          <a:xfrm>
            <a:off x="5554271" y="3638724"/>
            <a:ext cx="1083456" cy="1443145"/>
          </a:xfrm>
          <a:prstGeom prst="rect">
            <a:avLst/>
          </a:prstGeom>
        </p:spPr>
      </p:pic>
      <p:pic>
        <p:nvPicPr>
          <p:cNvPr id="6" name="Picture 5">
            <a:extLst>
              <a:ext uri="{FF2B5EF4-FFF2-40B4-BE49-F238E27FC236}">
                <a16:creationId xmlns:a16="http://schemas.microsoft.com/office/drawing/2014/main" id="{5677DF74-61DC-4035-A75C-EB83836F9571}"/>
              </a:ext>
            </a:extLst>
          </p:cNvPr>
          <p:cNvPicPr>
            <a:picLocks noChangeAspect="1"/>
          </p:cNvPicPr>
          <p:nvPr/>
        </p:nvPicPr>
        <p:blipFill>
          <a:blip r:embed="rId6"/>
          <a:stretch>
            <a:fillRect/>
          </a:stretch>
        </p:blipFill>
        <p:spPr>
          <a:xfrm>
            <a:off x="3508253" y="4988165"/>
            <a:ext cx="1083456" cy="1176704"/>
          </a:xfrm>
          <a:prstGeom prst="rect">
            <a:avLst/>
          </a:prstGeom>
        </p:spPr>
      </p:pic>
      <p:pic>
        <p:nvPicPr>
          <p:cNvPr id="7" name="Picture 6">
            <a:extLst>
              <a:ext uri="{FF2B5EF4-FFF2-40B4-BE49-F238E27FC236}">
                <a16:creationId xmlns:a16="http://schemas.microsoft.com/office/drawing/2014/main" id="{3F950D7B-B604-45AE-99D5-FE1CE1F0CA09}"/>
              </a:ext>
            </a:extLst>
          </p:cNvPr>
          <p:cNvPicPr>
            <a:picLocks noChangeAspect="1"/>
          </p:cNvPicPr>
          <p:nvPr/>
        </p:nvPicPr>
        <p:blipFill>
          <a:blip r:embed="rId7"/>
          <a:stretch>
            <a:fillRect/>
          </a:stretch>
        </p:blipFill>
        <p:spPr>
          <a:xfrm>
            <a:off x="2895601" y="3587755"/>
            <a:ext cx="995060" cy="1179627"/>
          </a:xfrm>
          <a:prstGeom prst="rect">
            <a:avLst/>
          </a:prstGeom>
        </p:spPr>
      </p:pic>
      <p:pic>
        <p:nvPicPr>
          <p:cNvPr id="9" name="Picture 8">
            <a:extLst>
              <a:ext uri="{FF2B5EF4-FFF2-40B4-BE49-F238E27FC236}">
                <a16:creationId xmlns:a16="http://schemas.microsoft.com/office/drawing/2014/main" id="{EFA41E9F-5C4C-42A5-92F0-05FA6EF73046}"/>
              </a:ext>
            </a:extLst>
          </p:cNvPr>
          <p:cNvPicPr>
            <a:picLocks noChangeAspect="1"/>
          </p:cNvPicPr>
          <p:nvPr/>
        </p:nvPicPr>
        <p:blipFill>
          <a:blip r:embed="rId8"/>
          <a:stretch>
            <a:fillRect/>
          </a:stretch>
        </p:blipFill>
        <p:spPr>
          <a:xfrm>
            <a:off x="2814252" y="2459097"/>
            <a:ext cx="1076409" cy="1179627"/>
          </a:xfrm>
          <a:prstGeom prst="rect">
            <a:avLst/>
          </a:prstGeom>
        </p:spPr>
      </p:pic>
      <p:pic>
        <p:nvPicPr>
          <p:cNvPr id="8" name="Audio Recording 7 Sep 2024 at 09:17:28">
            <a:hlinkClick r:id="" action="ppaction://media"/>
            <a:extLst>
              <a:ext uri="{FF2B5EF4-FFF2-40B4-BE49-F238E27FC236}">
                <a16:creationId xmlns:a16="http://schemas.microsoft.com/office/drawing/2014/main" id="{782010CD-28A9-7B21-C69F-40CCDA412431}"/>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256208" y="36443"/>
            <a:ext cx="812800" cy="812800"/>
          </a:xfrm>
          <a:prstGeom prst="rect">
            <a:avLst/>
          </a:prstGeom>
        </p:spPr>
      </p:pic>
    </p:spTree>
    <p:extLst>
      <p:ext uri="{BB962C8B-B14F-4D97-AF65-F5344CB8AC3E}">
        <p14:creationId xmlns:p14="http://schemas.microsoft.com/office/powerpoint/2010/main" val="1015591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5280"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u="sng" dirty="0"/>
              <a:t>Adults in 4K</a:t>
            </a:r>
          </a:p>
        </p:txBody>
      </p:sp>
      <p:sp>
        <p:nvSpPr>
          <p:cNvPr id="3" name="Content Placeholder 2"/>
          <p:cNvSpPr>
            <a:spLocks noGrp="1"/>
          </p:cNvSpPr>
          <p:nvPr>
            <p:ph idx="1"/>
          </p:nvPr>
        </p:nvSpPr>
        <p:spPr>
          <a:xfrm>
            <a:off x="1295402" y="2556932"/>
            <a:ext cx="9601196" cy="3318936"/>
          </a:xfrm>
        </p:spPr>
        <p:txBody>
          <a:bodyPr>
            <a:normAutofit fontScale="77500" lnSpcReduction="20000"/>
          </a:bodyPr>
          <a:lstStyle/>
          <a:p>
            <a:pPr marL="0" indent="0">
              <a:buNone/>
            </a:pPr>
            <a:r>
              <a:rPr lang="en-GB" u="sng" dirty="0"/>
              <a:t>Teacher</a:t>
            </a:r>
            <a:r>
              <a:rPr lang="en-GB" dirty="0"/>
              <a:t>: </a:t>
            </a:r>
          </a:p>
          <a:p>
            <a:pPr marL="0" indent="0">
              <a:buNone/>
            </a:pPr>
            <a:r>
              <a:rPr lang="en-GB" dirty="0"/>
              <a:t>Mrs Kaur</a:t>
            </a:r>
          </a:p>
          <a:p>
            <a:pPr marL="0" indent="0">
              <a:buNone/>
            </a:pPr>
            <a:endParaRPr lang="en-GB" dirty="0"/>
          </a:p>
          <a:p>
            <a:pPr marL="0" indent="0">
              <a:buNone/>
            </a:pPr>
            <a:r>
              <a:rPr lang="en-GB" u="sng" dirty="0"/>
              <a:t>Support Staff:</a:t>
            </a:r>
          </a:p>
          <a:p>
            <a:pPr marL="0" indent="0">
              <a:buNone/>
            </a:pPr>
            <a:r>
              <a:rPr lang="en-GB" dirty="0"/>
              <a:t>Mrs Ricks                                Mrs Cheeseman</a:t>
            </a:r>
          </a:p>
          <a:p>
            <a:pPr marL="0" indent="0">
              <a:buNone/>
            </a:pPr>
            <a:endParaRPr lang="en-GB" dirty="0"/>
          </a:p>
          <a:p>
            <a:pPr marL="0" indent="0">
              <a:buNone/>
            </a:pPr>
            <a:endParaRPr lang="en-GB" dirty="0"/>
          </a:p>
          <a:p>
            <a:pPr marL="0" indent="0">
              <a:buNone/>
            </a:pPr>
            <a:endParaRPr lang="en-GB" dirty="0"/>
          </a:p>
          <a:p>
            <a:pPr marL="0" indent="0">
              <a:buNone/>
            </a:pPr>
            <a:r>
              <a:rPr lang="en-GB" dirty="0"/>
              <a:t>Mrs Arthur  </a:t>
            </a:r>
          </a:p>
        </p:txBody>
      </p:sp>
      <p:pic>
        <p:nvPicPr>
          <p:cNvPr id="4" name="Picture 3">
            <a:extLst>
              <a:ext uri="{FF2B5EF4-FFF2-40B4-BE49-F238E27FC236}">
                <a16:creationId xmlns:a16="http://schemas.microsoft.com/office/drawing/2014/main" id="{DB32C3A8-C6D2-4561-A2A2-256AACFC55FD}"/>
              </a:ext>
            </a:extLst>
          </p:cNvPr>
          <p:cNvPicPr>
            <a:picLocks noChangeAspect="1"/>
          </p:cNvPicPr>
          <p:nvPr/>
        </p:nvPicPr>
        <p:blipFill>
          <a:blip r:embed="rId4"/>
          <a:stretch>
            <a:fillRect/>
          </a:stretch>
        </p:blipFill>
        <p:spPr>
          <a:xfrm>
            <a:off x="8380949" y="2641942"/>
            <a:ext cx="2292295" cy="1993565"/>
          </a:xfrm>
          <a:prstGeom prst="rect">
            <a:avLst/>
          </a:prstGeom>
        </p:spPr>
      </p:pic>
      <p:pic>
        <p:nvPicPr>
          <p:cNvPr id="5" name="Picture 4">
            <a:extLst>
              <a:ext uri="{FF2B5EF4-FFF2-40B4-BE49-F238E27FC236}">
                <a16:creationId xmlns:a16="http://schemas.microsoft.com/office/drawing/2014/main" id="{54EF611A-8C74-4CEC-87B2-F725D820EF2C}"/>
              </a:ext>
            </a:extLst>
          </p:cNvPr>
          <p:cNvPicPr>
            <a:picLocks noChangeAspect="1"/>
          </p:cNvPicPr>
          <p:nvPr/>
        </p:nvPicPr>
        <p:blipFill>
          <a:blip r:embed="rId5"/>
          <a:stretch>
            <a:fillRect/>
          </a:stretch>
        </p:blipFill>
        <p:spPr>
          <a:xfrm>
            <a:off x="2677790" y="4889618"/>
            <a:ext cx="1079086" cy="1176630"/>
          </a:xfrm>
          <a:prstGeom prst="rect">
            <a:avLst/>
          </a:prstGeom>
        </p:spPr>
      </p:pic>
      <p:pic>
        <p:nvPicPr>
          <p:cNvPr id="7" name="Picture 6">
            <a:extLst>
              <a:ext uri="{FF2B5EF4-FFF2-40B4-BE49-F238E27FC236}">
                <a16:creationId xmlns:a16="http://schemas.microsoft.com/office/drawing/2014/main" id="{2DB14295-8B68-4FD9-AD23-FE550C33CBC9}"/>
              </a:ext>
            </a:extLst>
          </p:cNvPr>
          <p:cNvPicPr>
            <a:picLocks noChangeAspect="1"/>
          </p:cNvPicPr>
          <p:nvPr/>
        </p:nvPicPr>
        <p:blipFill>
          <a:blip r:embed="rId6"/>
          <a:stretch>
            <a:fillRect/>
          </a:stretch>
        </p:blipFill>
        <p:spPr>
          <a:xfrm>
            <a:off x="2463252" y="2462094"/>
            <a:ext cx="829595" cy="1081792"/>
          </a:xfrm>
          <a:prstGeom prst="rect">
            <a:avLst/>
          </a:prstGeom>
        </p:spPr>
      </p:pic>
      <p:pic>
        <p:nvPicPr>
          <p:cNvPr id="8" name="Picture 7">
            <a:extLst>
              <a:ext uri="{FF2B5EF4-FFF2-40B4-BE49-F238E27FC236}">
                <a16:creationId xmlns:a16="http://schemas.microsoft.com/office/drawing/2014/main" id="{DF3AD1FB-76BE-4655-88C9-B72ECCA67173}"/>
              </a:ext>
            </a:extLst>
          </p:cNvPr>
          <p:cNvPicPr>
            <a:picLocks noChangeAspect="1"/>
          </p:cNvPicPr>
          <p:nvPr/>
        </p:nvPicPr>
        <p:blipFill>
          <a:blip r:embed="rId7"/>
          <a:stretch>
            <a:fillRect/>
          </a:stretch>
        </p:blipFill>
        <p:spPr>
          <a:xfrm>
            <a:off x="5980446" y="3429000"/>
            <a:ext cx="1304461" cy="1448785"/>
          </a:xfrm>
          <a:prstGeom prst="rect">
            <a:avLst/>
          </a:prstGeom>
        </p:spPr>
      </p:pic>
      <p:pic>
        <p:nvPicPr>
          <p:cNvPr id="10" name="Picture 9">
            <a:extLst>
              <a:ext uri="{FF2B5EF4-FFF2-40B4-BE49-F238E27FC236}">
                <a16:creationId xmlns:a16="http://schemas.microsoft.com/office/drawing/2014/main" id="{9DC5FC50-E31A-41F0-BD53-55F6CC1C6621}"/>
              </a:ext>
            </a:extLst>
          </p:cNvPr>
          <p:cNvPicPr>
            <a:picLocks noChangeAspect="1"/>
          </p:cNvPicPr>
          <p:nvPr/>
        </p:nvPicPr>
        <p:blipFill>
          <a:blip r:embed="rId8"/>
          <a:stretch>
            <a:fillRect/>
          </a:stretch>
        </p:blipFill>
        <p:spPr>
          <a:xfrm>
            <a:off x="2722056" y="3685591"/>
            <a:ext cx="895340" cy="1061618"/>
          </a:xfrm>
          <a:prstGeom prst="rect">
            <a:avLst/>
          </a:prstGeom>
        </p:spPr>
      </p:pic>
      <p:pic>
        <p:nvPicPr>
          <p:cNvPr id="6" name="Audio Recording 7 Sep 2024 at 09:20:39">
            <a:hlinkClick r:id="" action="ppaction://media"/>
            <a:extLst>
              <a:ext uri="{FF2B5EF4-FFF2-40B4-BE49-F238E27FC236}">
                <a16:creationId xmlns:a16="http://schemas.microsoft.com/office/drawing/2014/main" id="{ED6499F4-1384-6708-99B3-C6B4A2AA8825}"/>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322470" y="0"/>
            <a:ext cx="812800" cy="812800"/>
          </a:xfrm>
          <a:prstGeom prst="rect">
            <a:avLst/>
          </a:prstGeom>
        </p:spPr>
      </p:pic>
    </p:spTree>
    <p:extLst>
      <p:ext uri="{BB962C8B-B14F-4D97-AF65-F5344CB8AC3E}">
        <p14:creationId xmlns:p14="http://schemas.microsoft.com/office/powerpoint/2010/main" val="300640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056"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64339F-2C49-4038-B25B-9818613C47C5}"/>
              </a:ext>
            </a:extLst>
          </p:cNvPr>
          <p:cNvSpPr>
            <a:spLocks noGrp="1"/>
          </p:cNvSpPr>
          <p:nvPr>
            <p:ph type="title"/>
          </p:nvPr>
        </p:nvSpPr>
        <p:spPr/>
        <p:txBody>
          <a:bodyPr/>
          <a:lstStyle/>
          <a:p>
            <a:r>
              <a:rPr lang="en-GB" b="1" u="sng" dirty="0"/>
              <a:t>Uniform</a:t>
            </a:r>
          </a:p>
        </p:txBody>
      </p:sp>
      <p:sp>
        <p:nvSpPr>
          <p:cNvPr id="3" name="Content Placeholder 2">
            <a:extLst>
              <a:ext uri="{FF2B5EF4-FFF2-40B4-BE49-F238E27FC236}">
                <a16:creationId xmlns:a16="http://schemas.microsoft.com/office/drawing/2014/main" id="{88D10C48-F632-414D-81CE-52FAA7F55072}"/>
              </a:ext>
            </a:extLst>
          </p:cNvPr>
          <p:cNvSpPr>
            <a:spLocks noGrp="1"/>
          </p:cNvSpPr>
          <p:nvPr>
            <p:ph idx="1"/>
          </p:nvPr>
        </p:nvSpPr>
        <p:spPr/>
        <p:txBody>
          <a:bodyPr>
            <a:normAutofit fontScale="92500" lnSpcReduction="10000"/>
          </a:bodyPr>
          <a:lstStyle/>
          <a:p>
            <a:pPr>
              <a:buFont typeface="Wingdings" panose="05000000000000000000" pitchFamily="2" charset="2"/>
              <a:buChar char="Ø"/>
            </a:pPr>
            <a:r>
              <a:rPr lang="en-US" dirty="0">
                <a:solidFill>
                  <a:schemeClr val="tx1"/>
                </a:solidFill>
                <a:ea typeface="Tahoma" panose="020B0604030504040204" pitchFamily="34" charset="0"/>
                <a:cs typeface="Tahoma" panose="020B0604030504040204" pitchFamily="34" charset="0"/>
              </a:rPr>
              <a:t>Children should be proud of their school uniform. Please see the school website for our uniform policy for KS2, e.g. the children should wear a white shirt and a school tie. </a:t>
            </a:r>
            <a:endParaRPr lang="en-GB" sz="2400" b="1" dirty="0"/>
          </a:p>
          <a:p>
            <a:pPr>
              <a:buFont typeface="Wingdings" panose="05000000000000000000" pitchFamily="2" charset="2"/>
              <a:buChar char="Ø"/>
            </a:pPr>
            <a:r>
              <a:rPr lang="en-GB" sz="2400" b="1" dirty="0"/>
              <a:t>PE Kit on Friday.</a:t>
            </a:r>
            <a:br>
              <a:rPr lang="en-GB" sz="2400" dirty="0"/>
            </a:br>
            <a:r>
              <a:rPr lang="en-GB" sz="2400" dirty="0"/>
              <a:t>During the winter children need to have black tracksuit bottoms, a jumper and trainers as part of their PE kit</a:t>
            </a:r>
          </a:p>
          <a:p>
            <a:pPr>
              <a:buFont typeface="Wingdings" panose="05000000000000000000" pitchFamily="2" charset="2"/>
              <a:buChar char="Ø"/>
            </a:pPr>
            <a:r>
              <a:rPr lang="en-GB" dirty="0"/>
              <a:t>Swimming will start in the </a:t>
            </a:r>
            <a:r>
              <a:rPr lang="en-GB" b="1" dirty="0"/>
              <a:t>Spring term </a:t>
            </a:r>
          </a:p>
          <a:p>
            <a:pPr>
              <a:buFont typeface="Wingdings" panose="05000000000000000000" pitchFamily="2" charset="2"/>
              <a:buChar char="Ø"/>
            </a:pPr>
            <a:r>
              <a:rPr lang="en-US" sz="2400" dirty="0">
                <a:solidFill>
                  <a:schemeClr val="tx1"/>
                </a:solidFill>
                <a:ea typeface="Tahoma" panose="020B0604030504040204" pitchFamily="34" charset="0"/>
                <a:cs typeface="Tahoma" panose="020B0604030504040204" pitchFamily="34" charset="0"/>
              </a:rPr>
              <a:t>Ensure earrings are out on PE days. If your child is unable to remove their own earrings, they will not be allowed to take part in PE. </a:t>
            </a:r>
          </a:p>
          <a:p>
            <a:pPr>
              <a:buFont typeface="Wingdings" panose="05000000000000000000" pitchFamily="2" charset="2"/>
              <a:buChar char="Ø"/>
            </a:pPr>
            <a:endParaRPr lang="en-GB" sz="2400" dirty="0"/>
          </a:p>
          <a:p>
            <a:endParaRPr lang="en-GB" dirty="0"/>
          </a:p>
        </p:txBody>
      </p:sp>
      <p:pic>
        <p:nvPicPr>
          <p:cNvPr id="4" name="Audio Recording 7 Sep 2024 at 09:22:51">
            <a:hlinkClick r:id="" action="ppaction://media"/>
            <a:extLst>
              <a:ext uri="{FF2B5EF4-FFF2-40B4-BE49-F238E27FC236}">
                <a16:creationId xmlns:a16="http://schemas.microsoft.com/office/drawing/2014/main" id="{73D8061E-A6E1-3B85-BC8F-B2C30B802D1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87513" y="33866"/>
            <a:ext cx="812800" cy="812800"/>
          </a:xfrm>
          <a:prstGeom prst="rect">
            <a:avLst/>
          </a:prstGeom>
        </p:spPr>
      </p:pic>
    </p:spTree>
    <p:extLst>
      <p:ext uri="{BB962C8B-B14F-4D97-AF65-F5344CB8AC3E}">
        <p14:creationId xmlns:p14="http://schemas.microsoft.com/office/powerpoint/2010/main" val="4099133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044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982132"/>
            <a:ext cx="4800598" cy="1303867"/>
          </a:xfrm>
        </p:spPr>
        <p:txBody>
          <a:bodyPr>
            <a:normAutofit/>
          </a:bodyPr>
          <a:lstStyle/>
          <a:p>
            <a:pPr algn="ctr"/>
            <a:r>
              <a:rPr lang="en-GB" u="sng" dirty="0"/>
              <a:t>Year 4 Curriculum </a:t>
            </a:r>
          </a:p>
        </p:txBody>
      </p:sp>
      <p:sp>
        <p:nvSpPr>
          <p:cNvPr id="3" name="Content Placeholder 2"/>
          <p:cNvSpPr>
            <a:spLocks noGrp="1"/>
          </p:cNvSpPr>
          <p:nvPr>
            <p:ph idx="1"/>
          </p:nvPr>
        </p:nvSpPr>
        <p:spPr/>
        <p:txBody>
          <a:bodyPr>
            <a:normAutofit fontScale="47500" lnSpcReduction="20000"/>
          </a:bodyPr>
          <a:lstStyle/>
          <a:p>
            <a:r>
              <a:rPr lang="en-GB" sz="4000" dirty="0"/>
              <a:t>Cross curricular learning opportunities</a:t>
            </a:r>
          </a:p>
          <a:p>
            <a:r>
              <a:rPr lang="en-GB" sz="4000" dirty="0"/>
              <a:t>Zones of regulations </a:t>
            </a:r>
          </a:p>
          <a:p>
            <a:r>
              <a:rPr lang="en-GB" sz="4000" dirty="0"/>
              <a:t>Stay on Green </a:t>
            </a:r>
          </a:p>
          <a:p>
            <a:r>
              <a:rPr lang="en-GB" sz="4000" dirty="0"/>
              <a:t>5Rs</a:t>
            </a:r>
          </a:p>
          <a:p>
            <a:endParaRPr lang="en-GB" sz="4000" dirty="0"/>
          </a:p>
          <a:p>
            <a:endParaRPr lang="en-GB" sz="4000" b="1" dirty="0"/>
          </a:p>
          <a:p>
            <a:pPr marL="0" indent="0">
              <a:buNone/>
            </a:pPr>
            <a:r>
              <a:rPr lang="en-GB" sz="4000" b="1" dirty="0"/>
              <a:t>Autumn Term </a:t>
            </a:r>
            <a:r>
              <a:rPr lang="en-GB" sz="4000" dirty="0"/>
              <a:t>- Our World and Environment, Vikings</a:t>
            </a:r>
          </a:p>
          <a:p>
            <a:pPr marL="0" indent="0">
              <a:buNone/>
            </a:pPr>
            <a:r>
              <a:rPr lang="en-GB" sz="4000" b="1" dirty="0"/>
              <a:t>Spring Term </a:t>
            </a:r>
            <a:r>
              <a:rPr lang="en-GB" sz="4000" dirty="0"/>
              <a:t>– A study of Africa and Ancient Egypt </a:t>
            </a:r>
          </a:p>
          <a:p>
            <a:pPr marL="0" indent="0">
              <a:buNone/>
            </a:pPr>
            <a:r>
              <a:rPr lang="en-GB" sz="4000" b="1" dirty="0"/>
              <a:t>Summer Term </a:t>
            </a:r>
            <a:r>
              <a:rPr lang="en-GB" sz="4000" dirty="0"/>
              <a:t>– A study of Greece and South America </a:t>
            </a:r>
          </a:p>
        </p:txBody>
      </p:sp>
      <p:pic>
        <p:nvPicPr>
          <p:cNvPr id="4" name="Picture 3">
            <a:extLst>
              <a:ext uri="{FF2B5EF4-FFF2-40B4-BE49-F238E27FC236}">
                <a16:creationId xmlns:a16="http://schemas.microsoft.com/office/drawing/2014/main" id="{E2A8CEAA-C479-4BC9-B02E-0D46394715C4}"/>
              </a:ext>
            </a:extLst>
          </p:cNvPr>
          <p:cNvPicPr>
            <a:picLocks noChangeAspect="1"/>
          </p:cNvPicPr>
          <p:nvPr/>
        </p:nvPicPr>
        <p:blipFill>
          <a:blip r:embed="rId4"/>
          <a:stretch>
            <a:fillRect/>
          </a:stretch>
        </p:blipFill>
        <p:spPr>
          <a:xfrm>
            <a:off x="6095999" y="711199"/>
            <a:ext cx="5280837" cy="746358"/>
          </a:xfrm>
          <a:prstGeom prst="rect">
            <a:avLst/>
          </a:prstGeom>
        </p:spPr>
      </p:pic>
      <p:pic>
        <p:nvPicPr>
          <p:cNvPr id="5" name="Audio Recording 7 Sep 2024 at 09:26:05">
            <a:hlinkClick r:id="" action="ppaction://media"/>
            <a:extLst>
              <a:ext uri="{FF2B5EF4-FFF2-40B4-BE49-F238E27FC236}">
                <a16:creationId xmlns:a16="http://schemas.microsoft.com/office/drawing/2014/main" id="{595E95D3-632F-48FD-F58F-F8355ADD3DC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8197" y="0"/>
            <a:ext cx="812800" cy="812800"/>
          </a:xfrm>
          <a:prstGeom prst="rect">
            <a:avLst/>
          </a:prstGeom>
        </p:spPr>
      </p:pic>
    </p:spTree>
    <p:extLst>
      <p:ext uri="{BB962C8B-B14F-4D97-AF65-F5344CB8AC3E}">
        <p14:creationId xmlns:p14="http://schemas.microsoft.com/office/powerpoint/2010/main" val="3574533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8304"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D230F7-04AC-46AF-BB4A-1558B5492B6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BFC4CC4-724D-4828-954F-D5ADF662AECA}"/>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12CBAF7E-7CB3-4C68-97A1-B507D8DFF6BE}"/>
              </a:ext>
            </a:extLst>
          </p:cNvPr>
          <p:cNvPicPr>
            <a:picLocks noChangeAspect="1"/>
          </p:cNvPicPr>
          <p:nvPr/>
        </p:nvPicPr>
        <p:blipFill>
          <a:blip r:embed="rId4"/>
          <a:stretch>
            <a:fillRect/>
          </a:stretch>
        </p:blipFill>
        <p:spPr>
          <a:xfrm>
            <a:off x="668864" y="-127001"/>
            <a:ext cx="10227733" cy="6875919"/>
          </a:xfrm>
          <a:prstGeom prst="rect">
            <a:avLst/>
          </a:prstGeom>
        </p:spPr>
      </p:pic>
      <p:pic>
        <p:nvPicPr>
          <p:cNvPr id="4" name="Audio Recording 7 Sep 2024 at 09:26:34">
            <a:hlinkClick r:id="" action="ppaction://media"/>
            <a:extLst>
              <a:ext uri="{FF2B5EF4-FFF2-40B4-BE49-F238E27FC236}">
                <a16:creationId xmlns:a16="http://schemas.microsoft.com/office/drawing/2014/main" id="{50F985BE-F7EC-0067-68CC-38812BA9621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689600" y="3022600"/>
            <a:ext cx="812800" cy="812800"/>
          </a:xfrm>
          <a:prstGeom prst="rect">
            <a:avLst/>
          </a:prstGeom>
        </p:spPr>
      </p:pic>
    </p:spTree>
    <p:extLst>
      <p:ext uri="{BB962C8B-B14F-4D97-AF65-F5344CB8AC3E}">
        <p14:creationId xmlns:p14="http://schemas.microsoft.com/office/powerpoint/2010/main" val="3107533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022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244F85-49A4-489A-84DE-A0879A08E36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D60AF58-5DE2-4DBC-A372-9572C6FC9E2C}"/>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908AA9C0-35BE-4A78-93AB-801E7A9309EC}"/>
              </a:ext>
            </a:extLst>
          </p:cNvPr>
          <p:cNvPicPr>
            <a:picLocks noChangeAspect="1"/>
          </p:cNvPicPr>
          <p:nvPr/>
        </p:nvPicPr>
        <p:blipFill>
          <a:blip r:embed="rId2"/>
          <a:stretch>
            <a:fillRect/>
          </a:stretch>
        </p:blipFill>
        <p:spPr>
          <a:xfrm>
            <a:off x="211665" y="125991"/>
            <a:ext cx="11159068" cy="6562656"/>
          </a:xfrm>
          <a:prstGeom prst="rect">
            <a:avLst/>
          </a:prstGeom>
        </p:spPr>
      </p:pic>
    </p:spTree>
    <p:extLst>
      <p:ext uri="{BB962C8B-B14F-4D97-AF65-F5344CB8AC3E}">
        <p14:creationId xmlns:p14="http://schemas.microsoft.com/office/powerpoint/2010/main" val="2176137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7FCE98-A814-44D6-98AE-864E45D4A088}"/>
              </a:ext>
            </a:extLst>
          </p:cNvPr>
          <p:cNvSpPr>
            <a:spLocks noGrp="1"/>
          </p:cNvSpPr>
          <p:nvPr>
            <p:ph type="title"/>
          </p:nvPr>
        </p:nvSpPr>
        <p:spPr/>
        <p:txBody>
          <a:bodyPr/>
          <a:lstStyle/>
          <a:p>
            <a:r>
              <a:rPr lang="en-GB" b="1" dirty="0"/>
              <a:t>Stationery </a:t>
            </a:r>
          </a:p>
        </p:txBody>
      </p:sp>
      <p:sp>
        <p:nvSpPr>
          <p:cNvPr id="3" name="Content Placeholder 2">
            <a:extLst>
              <a:ext uri="{FF2B5EF4-FFF2-40B4-BE49-F238E27FC236}">
                <a16:creationId xmlns:a16="http://schemas.microsoft.com/office/drawing/2014/main" id="{F5A3DBFF-C7DA-406F-AAE9-FF63BB198C7B}"/>
              </a:ext>
            </a:extLst>
          </p:cNvPr>
          <p:cNvSpPr>
            <a:spLocks noGrp="1"/>
          </p:cNvSpPr>
          <p:nvPr>
            <p:ph idx="1"/>
          </p:nvPr>
        </p:nvSpPr>
        <p:spPr>
          <a:xfrm>
            <a:off x="1295400" y="2556932"/>
            <a:ext cx="9727733" cy="2015070"/>
          </a:xfrm>
        </p:spPr>
        <p:txBody>
          <a:bodyPr/>
          <a:lstStyle/>
          <a:p>
            <a:r>
              <a:rPr lang="en-GB" sz="1600" dirty="0">
                <a:solidFill>
                  <a:schemeClr val="tx1"/>
                </a:solidFill>
                <a:ea typeface="Tahoma" panose="020B0604030504040204" pitchFamily="34" charset="0"/>
                <a:cs typeface="Tahoma" panose="020B0604030504040204" pitchFamily="34" charset="0"/>
              </a:rPr>
              <a:t>Teachers will be monitoring how much each child uses so that we can continue to ensure we do not overspend on stationery. The table below is an example of what each child will receive. </a:t>
            </a:r>
          </a:p>
          <a:p>
            <a:endParaRPr lang="en-GB" dirty="0"/>
          </a:p>
        </p:txBody>
      </p:sp>
      <p:pic>
        <p:nvPicPr>
          <p:cNvPr id="4" name="Picture 3">
            <a:extLst>
              <a:ext uri="{FF2B5EF4-FFF2-40B4-BE49-F238E27FC236}">
                <a16:creationId xmlns:a16="http://schemas.microsoft.com/office/drawing/2014/main" id="{FCD32AC8-7BBC-4A56-ADE5-B02E919D1AE4}"/>
              </a:ext>
            </a:extLst>
          </p:cNvPr>
          <p:cNvPicPr>
            <a:picLocks noChangeAspect="1"/>
          </p:cNvPicPr>
          <p:nvPr/>
        </p:nvPicPr>
        <p:blipFill>
          <a:blip r:embed="rId4"/>
          <a:stretch>
            <a:fillRect/>
          </a:stretch>
        </p:blipFill>
        <p:spPr>
          <a:xfrm>
            <a:off x="1971412" y="3429000"/>
            <a:ext cx="7947171" cy="2520967"/>
          </a:xfrm>
          <a:prstGeom prst="rect">
            <a:avLst/>
          </a:prstGeom>
        </p:spPr>
      </p:pic>
      <p:pic>
        <p:nvPicPr>
          <p:cNvPr id="5" name="Audio Recording 7 Sep 2024 at 09:27:54">
            <a:hlinkClick r:id="" action="ppaction://media"/>
            <a:extLst>
              <a:ext uri="{FF2B5EF4-FFF2-40B4-BE49-F238E27FC236}">
                <a16:creationId xmlns:a16="http://schemas.microsoft.com/office/drawing/2014/main" id="{CBC98047-5900-2539-0F6A-C1030AFD362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50701" y="0"/>
            <a:ext cx="812800" cy="812800"/>
          </a:xfrm>
          <a:prstGeom prst="rect">
            <a:avLst/>
          </a:prstGeom>
        </p:spPr>
      </p:pic>
    </p:spTree>
    <p:extLst>
      <p:ext uri="{BB962C8B-B14F-4D97-AF65-F5344CB8AC3E}">
        <p14:creationId xmlns:p14="http://schemas.microsoft.com/office/powerpoint/2010/main" val="3850284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240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2A4B13-B032-4519-B201-8B3CDAD3441D}"/>
              </a:ext>
            </a:extLst>
          </p:cNvPr>
          <p:cNvSpPr>
            <a:spLocks noGrp="1"/>
          </p:cNvSpPr>
          <p:nvPr>
            <p:ph type="title"/>
          </p:nvPr>
        </p:nvSpPr>
        <p:spPr/>
        <p:txBody>
          <a:bodyPr/>
          <a:lstStyle/>
          <a:p>
            <a:r>
              <a:rPr lang="en-GB" b="1" u="sng" dirty="0"/>
              <a:t>Trips</a:t>
            </a:r>
          </a:p>
        </p:txBody>
      </p:sp>
      <p:sp>
        <p:nvSpPr>
          <p:cNvPr id="3" name="Content Placeholder 2">
            <a:extLst>
              <a:ext uri="{FF2B5EF4-FFF2-40B4-BE49-F238E27FC236}">
                <a16:creationId xmlns:a16="http://schemas.microsoft.com/office/drawing/2014/main" id="{E8A08B7C-3BD8-4EBC-B170-435BE60216B9}"/>
              </a:ext>
            </a:extLst>
          </p:cNvPr>
          <p:cNvSpPr>
            <a:spLocks noGrp="1"/>
          </p:cNvSpPr>
          <p:nvPr>
            <p:ph idx="1"/>
          </p:nvPr>
        </p:nvSpPr>
        <p:spPr/>
        <p:txBody>
          <a:bodyPr/>
          <a:lstStyle/>
          <a:p>
            <a:pPr marL="0" indent="0">
              <a:buNone/>
            </a:pPr>
            <a:r>
              <a:rPr lang="en-GB" dirty="0"/>
              <a:t>We will be doing a local visit walk to support our geography and science learning and we are working on organising another trip for the Spring term. </a:t>
            </a:r>
          </a:p>
          <a:p>
            <a:pPr marL="0" indent="0">
              <a:buNone/>
            </a:pPr>
            <a:endParaRPr lang="en-GB" dirty="0"/>
          </a:p>
          <a:p>
            <a:pPr marL="0" indent="0">
              <a:buNone/>
            </a:pPr>
            <a:r>
              <a:rPr lang="en-GB" b="1" dirty="0"/>
              <a:t>Ancient Egyptian Curriculum day </a:t>
            </a:r>
            <a:r>
              <a:rPr lang="en-GB" dirty="0"/>
              <a:t>– Spring term </a:t>
            </a:r>
          </a:p>
          <a:p>
            <a:pPr marL="0" indent="0">
              <a:buNone/>
            </a:pPr>
            <a:endParaRPr lang="en-GB" b="1" dirty="0"/>
          </a:p>
          <a:p>
            <a:pPr marL="0" indent="0">
              <a:buNone/>
            </a:pPr>
            <a:r>
              <a:rPr lang="en-GB" b="1" dirty="0"/>
              <a:t>Year 4 residential </a:t>
            </a:r>
            <a:r>
              <a:rPr lang="en-GB" dirty="0"/>
              <a:t>– Summer term to be confirmed </a:t>
            </a:r>
          </a:p>
          <a:p>
            <a:pPr marL="0" indent="0">
              <a:buNone/>
            </a:pPr>
            <a:endParaRPr lang="en-GB" dirty="0">
              <a:highlight>
                <a:srgbClr val="FFFF00"/>
              </a:highlight>
            </a:endParaRPr>
          </a:p>
        </p:txBody>
      </p:sp>
      <p:pic>
        <p:nvPicPr>
          <p:cNvPr id="4" name="Audio Recording 7 Sep 2024 at 09:33:36">
            <a:hlinkClick r:id="" action="ppaction://media"/>
            <a:extLst>
              <a:ext uri="{FF2B5EF4-FFF2-40B4-BE49-F238E27FC236}">
                <a16:creationId xmlns:a16="http://schemas.microsoft.com/office/drawing/2014/main" id="{49A6AAD9-201C-A846-746A-00D9EAA15EB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203200" y="-38595"/>
            <a:ext cx="812800" cy="812800"/>
          </a:xfrm>
          <a:prstGeom prst="rect">
            <a:avLst/>
          </a:prstGeom>
        </p:spPr>
      </p:pic>
    </p:spTree>
    <p:extLst>
      <p:ext uri="{BB962C8B-B14F-4D97-AF65-F5344CB8AC3E}">
        <p14:creationId xmlns:p14="http://schemas.microsoft.com/office/powerpoint/2010/main" val="3522190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936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2400" y="416442"/>
            <a:ext cx="8596668" cy="1320800"/>
          </a:xfrm>
        </p:spPr>
        <p:txBody>
          <a:bodyPr>
            <a:normAutofit fontScale="90000"/>
          </a:bodyPr>
          <a:lstStyle/>
          <a:p>
            <a:pPr algn="ctr"/>
            <a:r>
              <a:rPr lang="en-GB" sz="5400" b="1" dirty="0">
                <a:ea typeface="Tahoma" panose="020B0604030504040204" pitchFamily="34" charset="0"/>
                <a:cs typeface="Tahoma" panose="020B0604030504040204" pitchFamily="34" charset="0"/>
              </a:rPr>
              <a:t>Home Learning Expectations</a:t>
            </a:r>
          </a:p>
        </p:txBody>
      </p:sp>
      <p:sp>
        <p:nvSpPr>
          <p:cNvPr id="3" name="Content Placeholder 2"/>
          <p:cNvSpPr>
            <a:spLocks noGrp="1"/>
          </p:cNvSpPr>
          <p:nvPr>
            <p:ph idx="1"/>
          </p:nvPr>
        </p:nvSpPr>
        <p:spPr>
          <a:xfrm>
            <a:off x="922867" y="2617789"/>
            <a:ext cx="8945131" cy="4357169"/>
          </a:xfrm>
        </p:spPr>
        <p:txBody>
          <a:bodyPr>
            <a:normAutofit/>
          </a:bodyPr>
          <a:lstStyle/>
          <a:p>
            <a:r>
              <a:rPr lang="en-GB" sz="2000" dirty="0">
                <a:solidFill>
                  <a:schemeClr val="tx1"/>
                </a:solidFill>
                <a:ea typeface="Tahoma" panose="020B0604030504040204" pitchFamily="34" charset="0"/>
                <a:cs typeface="Tahoma" panose="020B0604030504040204" pitchFamily="34" charset="0"/>
              </a:rPr>
              <a:t>Daily Maths Facts are sent out on a Monday and should be returned on a Friday. </a:t>
            </a:r>
            <a:endParaRPr lang="en-US" sz="2000" dirty="0">
              <a:solidFill>
                <a:schemeClr val="tx1"/>
              </a:solidFill>
              <a:ea typeface="Tahoma" panose="020B0604030504040204" pitchFamily="34" charset="0"/>
              <a:cs typeface="Tahoma" panose="020B0604030504040204" pitchFamily="34" charset="0"/>
            </a:endParaRPr>
          </a:p>
          <a:p>
            <a:r>
              <a:rPr lang="en-US" sz="2000" dirty="0">
                <a:solidFill>
                  <a:schemeClr val="tx1"/>
                </a:solidFill>
                <a:ea typeface="Tahoma" panose="020B0604030504040204" pitchFamily="34" charset="0"/>
                <a:cs typeface="Tahoma" panose="020B0604030504040204" pitchFamily="34" charset="0"/>
              </a:rPr>
              <a:t>Daily reading is expected for 10 minutes a day. Please make a note of your child’s reading in the reading record.</a:t>
            </a:r>
          </a:p>
          <a:p>
            <a:r>
              <a:rPr lang="en-US" sz="2000" dirty="0">
                <a:solidFill>
                  <a:schemeClr val="tx1"/>
                </a:solidFill>
                <a:ea typeface="Tahoma" panose="020B0604030504040204" pitchFamily="34" charset="0"/>
                <a:cs typeface="Tahoma" panose="020B0604030504040204" pitchFamily="34" charset="0"/>
              </a:rPr>
              <a:t>Reading books are sent out on a Friday and are due in on a Wednesday.  </a:t>
            </a:r>
          </a:p>
          <a:p>
            <a:r>
              <a:rPr lang="en-US" sz="2000" dirty="0">
                <a:solidFill>
                  <a:schemeClr val="tx1"/>
                </a:solidFill>
                <a:ea typeface="Tahoma" panose="020B0604030504040204" pitchFamily="34" charset="0"/>
                <a:cs typeface="Tahoma" panose="020B0604030504040204" pitchFamily="34" charset="0"/>
              </a:rPr>
              <a:t>CGP English and Maths books are sent on a Thursday and should be handed in on a Tuesday. Answers can be found at the back of the book if you wish to check your child’s learning.</a:t>
            </a:r>
          </a:p>
          <a:p>
            <a:r>
              <a:rPr lang="en-GB" sz="2000" dirty="0"/>
              <a:t>TTRS and maths website</a:t>
            </a:r>
          </a:p>
          <a:p>
            <a:endParaRPr lang="en-GB" dirty="0">
              <a:solidFill>
                <a:schemeClr val="tx1"/>
              </a:solidFill>
              <a:ea typeface="Tahoma" panose="020B0604030504040204" pitchFamily="34" charset="0"/>
              <a:cs typeface="Tahoma" panose="020B0604030504040204" pitchFamily="34" charset="0"/>
            </a:endParaRPr>
          </a:p>
          <a:p>
            <a:pPr marL="0" indent="0">
              <a:buNone/>
            </a:pPr>
            <a:endParaRPr lang="en-GB" sz="2800"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pic>
        <p:nvPicPr>
          <p:cNvPr id="4" name="Audio Recording 7 Sep 2024 at 09:42:03">
            <a:hlinkClick r:id="" action="ppaction://media"/>
            <a:extLst>
              <a:ext uri="{FF2B5EF4-FFF2-40B4-BE49-F238E27FC236}">
                <a16:creationId xmlns:a16="http://schemas.microsoft.com/office/drawing/2014/main" id="{00A3FFF6-4EF6-D982-E7EE-8113AED3250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0067" y="10042"/>
            <a:ext cx="812800" cy="812800"/>
          </a:xfrm>
          <a:prstGeom prst="rect">
            <a:avLst/>
          </a:prstGeom>
        </p:spPr>
      </p:pic>
    </p:spTree>
    <p:extLst>
      <p:ext uri="{BB962C8B-B14F-4D97-AF65-F5344CB8AC3E}">
        <p14:creationId xmlns:p14="http://schemas.microsoft.com/office/powerpoint/2010/main" val="2013909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020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BE1C36-4CD9-4E6A-8928-D83C16E0FEDC}"/>
              </a:ext>
            </a:extLst>
          </p:cNvPr>
          <p:cNvSpPr>
            <a:spLocks noGrp="1"/>
          </p:cNvSpPr>
          <p:nvPr>
            <p:ph type="title"/>
          </p:nvPr>
        </p:nvSpPr>
        <p:spPr>
          <a:xfrm>
            <a:off x="1102455" y="302624"/>
            <a:ext cx="9601196" cy="1303867"/>
          </a:xfrm>
        </p:spPr>
        <p:txBody>
          <a:bodyPr/>
          <a:lstStyle/>
          <a:p>
            <a:r>
              <a:rPr lang="en-GB" dirty="0"/>
              <a:t>Times Table Check</a:t>
            </a:r>
          </a:p>
        </p:txBody>
      </p:sp>
      <p:pic>
        <p:nvPicPr>
          <p:cNvPr id="4" name="Content Placeholder 3">
            <a:extLst>
              <a:ext uri="{FF2B5EF4-FFF2-40B4-BE49-F238E27FC236}">
                <a16:creationId xmlns:a16="http://schemas.microsoft.com/office/drawing/2014/main" id="{A6B1DA5F-3787-40D0-B332-DFBEC06E6DD9}"/>
              </a:ext>
            </a:extLst>
          </p:cNvPr>
          <p:cNvPicPr>
            <a:picLocks noGrp="1" noChangeAspect="1"/>
          </p:cNvPicPr>
          <p:nvPr>
            <p:ph idx="1"/>
          </p:nvPr>
        </p:nvPicPr>
        <p:blipFill>
          <a:blip r:embed="rId2"/>
          <a:stretch>
            <a:fillRect/>
          </a:stretch>
        </p:blipFill>
        <p:spPr>
          <a:xfrm>
            <a:off x="2255830" y="1217336"/>
            <a:ext cx="7148230" cy="5077832"/>
          </a:xfrm>
          <a:prstGeom prst="rect">
            <a:avLst/>
          </a:prstGeom>
        </p:spPr>
      </p:pic>
    </p:spTree>
    <p:extLst>
      <p:ext uri="{BB962C8B-B14F-4D97-AF65-F5344CB8AC3E}">
        <p14:creationId xmlns:p14="http://schemas.microsoft.com/office/powerpoint/2010/main" val="40979663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FD90E8-FEC2-447C-994C-33C7D5AF18EB}"/>
              </a:ext>
            </a:extLst>
          </p:cNvPr>
          <p:cNvSpPr>
            <a:spLocks noGrp="1"/>
          </p:cNvSpPr>
          <p:nvPr>
            <p:ph type="title"/>
          </p:nvPr>
        </p:nvSpPr>
        <p:spPr/>
        <p:txBody>
          <a:bodyPr/>
          <a:lstStyle/>
          <a:p>
            <a:r>
              <a:rPr lang="en-GB" dirty="0"/>
              <a:t>General Information</a:t>
            </a:r>
          </a:p>
        </p:txBody>
      </p:sp>
      <p:sp>
        <p:nvSpPr>
          <p:cNvPr id="3" name="Content Placeholder 2">
            <a:extLst>
              <a:ext uri="{FF2B5EF4-FFF2-40B4-BE49-F238E27FC236}">
                <a16:creationId xmlns:a16="http://schemas.microsoft.com/office/drawing/2014/main" id="{F1E89E7A-77FC-4BEF-893D-F706B6889531}"/>
              </a:ext>
            </a:extLst>
          </p:cNvPr>
          <p:cNvSpPr>
            <a:spLocks noGrp="1"/>
          </p:cNvSpPr>
          <p:nvPr>
            <p:ph idx="1"/>
          </p:nvPr>
        </p:nvSpPr>
        <p:spPr/>
        <p:txBody>
          <a:bodyPr>
            <a:normAutofit lnSpcReduction="10000"/>
          </a:bodyPr>
          <a:lstStyle/>
          <a:p>
            <a:pPr marL="0" indent="0">
              <a:buNone/>
            </a:pPr>
            <a:r>
              <a:rPr lang="en-GB" b="1" u="sng" dirty="0"/>
              <a:t>Communication</a:t>
            </a:r>
          </a:p>
          <a:p>
            <a:pPr marL="0" indent="0">
              <a:buNone/>
            </a:pPr>
            <a:r>
              <a:rPr lang="en-GB" dirty="0"/>
              <a:t>Please speak to us at dismissal or email </a:t>
            </a:r>
            <a:r>
              <a:rPr lang="en-GB" dirty="0">
                <a:hlinkClick r:id="rId4"/>
              </a:rPr>
              <a:t>info.saxon@lumenlearningtrust.co.uk</a:t>
            </a:r>
            <a:endParaRPr lang="en-GB" dirty="0"/>
          </a:p>
          <a:p>
            <a:pPr marL="0" indent="0">
              <a:buNone/>
            </a:pPr>
            <a:endParaRPr lang="en-GB" dirty="0"/>
          </a:p>
          <a:p>
            <a:pPr marL="0" indent="0">
              <a:buNone/>
            </a:pPr>
            <a:r>
              <a:rPr lang="en-US" sz="2400" dirty="0">
                <a:solidFill>
                  <a:schemeClr val="tx1"/>
                </a:solidFill>
                <a:ea typeface="Tahoma" panose="020B0604030504040204" pitchFamily="34" charset="0"/>
                <a:cs typeface="Tahoma" panose="020B0604030504040204" pitchFamily="34" charset="0"/>
              </a:rPr>
              <a:t>Please ensure your child brings a piece of fruit or another healthy snack (see our policy) in for their morning snack.</a:t>
            </a:r>
            <a:endParaRPr lang="en-GB" dirty="0"/>
          </a:p>
          <a:p>
            <a:pPr marL="0" indent="0">
              <a:buNone/>
            </a:pPr>
            <a:endParaRPr lang="en-GB" dirty="0"/>
          </a:p>
          <a:p>
            <a:pPr marL="0" indent="0">
              <a:buNone/>
            </a:pPr>
            <a:r>
              <a:rPr lang="en-GB" dirty="0"/>
              <a:t>Please see the newsletter for all dates and events.</a:t>
            </a:r>
          </a:p>
        </p:txBody>
      </p:sp>
      <p:pic>
        <p:nvPicPr>
          <p:cNvPr id="4" name="Audio Recording 7 Sep 2024 at 09:43:44">
            <a:hlinkClick r:id="" action="ppaction://media"/>
            <a:extLst>
              <a:ext uri="{FF2B5EF4-FFF2-40B4-BE49-F238E27FC236}">
                <a16:creationId xmlns:a16="http://schemas.microsoft.com/office/drawing/2014/main" id="{F36AA78E-F7B0-D7FC-9CDB-6E2FD55B422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26951" y="0"/>
            <a:ext cx="812800" cy="812800"/>
          </a:xfrm>
          <a:prstGeom prst="rect">
            <a:avLst/>
          </a:prstGeom>
        </p:spPr>
      </p:pic>
    </p:spTree>
    <p:extLst>
      <p:ext uri="{BB962C8B-B14F-4D97-AF65-F5344CB8AC3E}">
        <p14:creationId xmlns:p14="http://schemas.microsoft.com/office/powerpoint/2010/main" val="4044254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80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1136</TotalTime>
  <Words>441</Words>
  <Application>Microsoft Office PowerPoint</Application>
  <PresentationFormat>Widescreen</PresentationFormat>
  <Paragraphs>59</Paragraphs>
  <Slides>12</Slides>
  <Notes>0</Notes>
  <HiddenSlides>0</HiddenSlides>
  <MMClips>10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Garamond</vt:lpstr>
      <vt:lpstr>Tahoma</vt:lpstr>
      <vt:lpstr>Wingdings</vt:lpstr>
      <vt:lpstr>Organic</vt:lpstr>
      <vt:lpstr>Welcome to Year 4</vt:lpstr>
      <vt:lpstr>Adults in 4P</vt:lpstr>
      <vt:lpstr>Adults in 4K</vt:lpstr>
      <vt:lpstr>Uniform</vt:lpstr>
      <vt:lpstr>Year 4 Curriculum </vt:lpstr>
      <vt:lpstr>PowerPoint Presentation</vt:lpstr>
      <vt:lpstr>PowerPoint Presentation</vt:lpstr>
      <vt:lpstr>Stationery </vt:lpstr>
      <vt:lpstr>Trips</vt:lpstr>
      <vt:lpstr>Home Learning Expectations</vt:lpstr>
      <vt:lpstr>Times Table Check</vt:lpstr>
      <vt:lpstr>General Information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5</dc:title>
  <dc:creator>David Howick</dc:creator>
  <cp:lastModifiedBy>NMorris</cp:lastModifiedBy>
  <cp:revision>54</cp:revision>
  <dcterms:created xsi:type="dcterms:W3CDTF">2018-09-14T14:43:20Z</dcterms:created>
  <dcterms:modified xsi:type="dcterms:W3CDTF">2024-09-11T13:50:15Z</dcterms:modified>
</cp:coreProperties>
</file>